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aleway"/>
      <p:regular r:id="rId23"/>
      <p:bold r:id="rId24"/>
      <p:italic r:id="rId25"/>
      <p:boldItalic r:id="rId26"/>
    </p:embeddedFont>
    <p:embeddedFont>
      <p:font typeface="Source Sans Pr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SourceSansPro-bold.fntdata"/><Relationship Id="rId27" Type="http://schemas.openxmlformats.org/officeDocument/2006/relationships/font" Target="fonts/SourceSansPr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ourceSansPr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SourceSansPr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74c5f75a80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4c5f75a80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84050a76d8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84050a76d8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74c5f75a80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4c5f75a80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74c5f75a80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74c5f75a80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76d68e98c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6d68e98c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84050a76d8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84050a76d8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74c5f75a80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74c5f75a80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74c5f75a80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74c5f75a80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74c5f75a80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74c5f75a80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74c5f75a80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74c5f75a80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74c5f75a80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4c5f75a80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74c5f75a80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74c5f75a80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74c5f75a80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74c5f75a80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74c5f75a80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4c5f75a80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74c5f75a80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74c5f75a80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74c5f75a80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74c5f75a80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485875" y="264475"/>
            <a:ext cx="8183700" cy="14736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2" name="Google Shape;12;p2"/>
          <p:cNvSpPr txBox="1"/>
          <p:nvPr>
            <p:ph idx="1" type="subTitle"/>
          </p:nvPr>
        </p:nvSpPr>
        <p:spPr>
          <a:xfrm>
            <a:off x="485875" y="1738075"/>
            <a:ext cx="8183700" cy="861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11"/>
          <p:cNvSpPr txBox="1"/>
          <p:nvPr>
            <p:ph hasCustomPrompt="1" type="title"/>
          </p:nvPr>
        </p:nvSpPr>
        <p:spPr>
          <a:xfrm>
            <a:off x="311700" y="743001"/>
            <a:ext cx="8520600" cy="20064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p:nvPr>
            <p:ph idx="1" type="body"/>
          </p:nvPr>
        </p:nvSpPr>
        <p:spPr>
          <a:xfrm>
            <a:off x="311700" y="2845182"/>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p:cSld name="Custom Layout">
    <p:spTree>
      <p:nvGrpSpPr>
        <p:cNvPr id="54" name="Shape 54"/>
        <p:cNvGrpSpPr/>
        <p:nvPr/>
      </p:nvGrpSpPr>
      <p:grpSpPr>
        <a:xfrm>
          <a:off x="0" y="0"/>
          <a:ext cx="0" cy="0"/>
          <a:chOff x="0" y="0"/>
          <a:chExt cx="0" cy="0"/>
        </a:xfrm>
      </p:grpSpPr>
      <p:sp>
        <p:nvSpPr>
          <p:cNvPr id="55" name="Google Shape;55;p13"/>
          <p:cNvSpPr txBox="1"/>
          <p:nvPr>
            <p:ph type="title"/>
          </p:nvPr>
        </p:nvSpPr>
        <p:spPr>
          <a:xfrm>
            <a:off x="0" y="0"/>
            <a:ext cx="9144000" cy="5143500"/>
          </a:xfrm>
          <a:prstGeom prst="rect">
            <a:avLst/>
          </a:prstGeom>
          <a:solidFill>
            <a:srgbClr val="57068C"/>
          </a:solid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lt1"/>
              </a:buClr>
              <a:buSzPts val="3000"/>
              <a:buFont typeface="Arial"/>
              <a:buNone/>
              <a:defRPr b="1" i="0" sz="4700" u="none" cap="none" strike="noStrike">
                <a:solidFill>
                  <a:schemeClr val="lt1"/>
                </a:solidFill>
                <a:latin typeface="Arial"/>
                <a:ea typeface="Arial"/>
                <a:cs typeface="Arial"/>
                <a:sym typeface="Arial"/>
              </a:defRPr>
            </a:lvl1pPr>
            <a:lvl2pPr indent="0" lvl="1" rtl="0">
              <a:spcBef>
                <a:spcPts val="0"/>
              </a:spcBef>
              <a:spcAft>
                <a:spcPts val="0"/>
              </a:spcAft>
              <a:buSzPts val="3000"/>
              <a:buNone/>
              <a:defRPr sz="1800"/>
            </a:lvl2pPr>
            <a:lvl3pPr indent="0" lvl="2" rtl="0">
              <a:spcBef>
                <a:spcPts val="0"/>
              </a:spcBef>
              <a:spcAft>
                <a:spcPts val="0"/>
              </a:spcAft>
              <a:buSzPts val="3000"/>
              <a:buNone/>
              <a:defRPr sz="1800"/>
            </a:lvl3pPr>
            <a:lvl4pPr indent="0" lvl="3" rtl="0">
              <a:spcBef>
                <a:spcPts val="0"/>
              </a:spcBef>
              <a:spcAft>
                <a:spcPts val="0"/>
              </a:spcAft>
              <a:buSzPts val="3000"/>
              <a:buNone/>
              <a:defRPr sz="1800"/>
            </a:lvl4pPr>
            <a:lvl5pPr indent="0" lvl="4" rtl="0">
              <a:spcBef>
                <a:spcPts val="0"/>
              </a:spcBef>
              <a:spcAft>
                <a:spcPts val="0"/>
              </a:spcAft>
              <a:buSzPts val="3000"/>
              <a:buNone/>
              <a:defRPr sz="1800"/>
            </a:lvl5pPr>
            <a:lvl6pPr indent="0" lvl="5" rtl="0">
              <a:spcBef>
                <a:spcPts val="0"/>
              </a:spcBef>
              <a:spcAft>
                <a:spcPts val="0"/>
              </a:spcAft>
              <a:buSzPts val="3000"/>
              <a:buNone/>
              <a:defRPr sz="1800"/>
            </a:lvl6pPr>
            <a:lvl7pPr indent="0" lvl="6" rtl="0">
              <a:spcBef>
                <a:spcPts val="0"/>
              </a:spcBef>
              <a:spcAft>
                <a:spcPts val="0"/>
              </a:spcAft>
              <a:buSzPts val="3000"/>
              <a:buNone/>
              <a:defRPr sz="1800"/>
            </a:lvl7pPr>
            <a:lvl8pPr indent="0" lvl="7" rtl="0">
              <a:spcBef>
                <a:spcPts val="0"/>
              </a:spcBef>
              <a:spcAft>
                <a:spcPts val="0"/>
              </a:spcAft>
              <a:buSzPts val="3000"/>
              <a:buNone/>
              <a:defRPr sz="1800"/>
            </a:lvl8pPr>
            <a:lvl9pPr indent="0" lvl="8" rtl="0">
              <a:spcBef>
                <a:spcPts val="0"/>
              </a:spcBef>
              <a:spcAft>
                <a:spcPts val="0"/>
              </a:spcAft>
              <a:buSzPts val="3000"/>
              <a:buNone/>
              <a:defRPr sz="1800"/>
            </a:lvl9pPr>
          </a:lstStyle>
          <a:p/>
        </p:txBody>
      </p:sp>
      <p:sp>
        <p:nvSpPr>
          <p:cNvPr id="56" name="Google Shape;56;p13"/>
          <p:cNvSpPr txBox="1"/>
          <p:nvPr>
            <p:ph idx="1" type="body"/>
          </p:nvPr>
        </p:nvSpPr>
        <p:spPr>
          <a:xfrm>
            <a:off x="0" y="2811780"/>
            <a:ext cx="9144000" cy="3087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140"/>
              </a:spcBef>
              <a:spcAft>
                <a:spcPts val="0"/>
              </a:spcAft>
              <a:buClr>
                <a:srgbClr val="7F7F7F"/>
              </a:buClr>
              <a:buSzPts val="1800"/>
              <a:buFont typeface="Arial"/>
              <a:buNone/>
              <a:defRPr b="0" i="0" sz="700" u="none" cap="none" strike="noStrike">
                <a:solidFill>
                  <a:srgbClr val="7F7F7F"/>
                </a:solidFill>
                <a:latin typeface="Arial"/>
                <a:ea typeface="Arial"/>
                <a:cs typeface="Arial"/>
                <a:sym typeface="Arial"/>
              </a:defRPr>
            </a:lvl1pPr>
            <a:lvl2pPr indent="-273050" lvl="1" marL="914400" marR="0" rtl="0" algn="l">
              <a:spcBef>
                <a:spcPts val="1600"/>
              </a:spcBef>
              <a:spcAft>
                <a:spcPts val="0"/>
              </a:spcAft>
              <a:buClr>
                <a:srgbClr val="7F7F7F"/>
              </a:buClr>
              <a:buSzPts val="700"/>
              <a:buFont typeface="Arial"/>
              <a:buChar char="•"/>
              <a:defRPr b="0" i="0" sz="700" u="none" cap="none" strike="noStrike">
                <a:solidFill>
                  <a:srgbClr val="7F7F7F"/>
                </a:solidFill>
                <a:latin typeface="Arial"/>
                <a:ea typeface="Arial"/>
                <a:cs typeface="Arial"/>
                <a:sym typeface="Arial"/>
              </a:defRPr>
            </a:lvl2pPr>
            <a:lvl3pPr indent="-228600" lvl="2" marL="1371600" marR="0" rtl="0" algn="ctr">
              <a:spcBef>
                <a:spcPts val="1600"/>
              </a:spcBef>
              <a:spcAft>
                <a:spcPts val="0"/>
              </a:spcAft>
              <a:buClr>
                <a:schemeClr val="lt1"/>
              </a:buClr>
              <a:buSzPts val="1400"/>
              <a:buFont typeface="Arial"/>
              <a:buNone/>
              <a:defRPr b="0" i="0" sz="1600" u="none" cap="none" strike="noStrike">
                <a:solidFill>
                  <a:schemeClr val="lt1"/>
                </a:solidFill>
                <a:latin typeface="Arial"/>
                <a:ea typeface="Arial"/>
                <a:cs typeface="Arial"/>
                <a:sym typeface="Arial"/>
              </a:defRPr>
            </a:lvl3pPr>
            <a:lvl4pPr indent="-273050" lvl="3" marL="1828800" marR="0" rtl="0" algn="l">
              <a:spcBef>
                <a:spcPts val="1600"/>
              </a:spcBef>
              <a:spcAft>
                <a:spcPts val="0"/>
              </a:spcAft>
              <a:buClr>
                <a:srgbClr val="7F7F7F"/>
              </a:buClr>
              <a:buSzPts val="700"/>
              <a:buFont typeface="Arial"/>
              <a:buChar char="•"/>
              <a:defRPr b="0" i="0" sz="700" u="none" cap="none" strike="noStrike">
                <a:solidFill>
                  <a:srgbClr val="7F7F7F"/>
                </a:solidFill>
                <a:latin typeface="Arial"/>
                <a:ea typeface="Arial"/>
                <a:cs typeface="Arial"/>
                <a:sym typeface="Arial"/>
              </a:defRPr>
            </a:lvl4pPr>
            <a:lvl5pPr indent="-228600" lvl="4" marL="2286000" marR="0" rtl="0" algn="l">
              <a:spcBef>
                <a:spcPts val="1600"/>
              </a:spcBef>
              <a:spcAft>
                <a:spcPts val="0"/>
              </a:spcAft>
              <a:buClr>
                <a:srgbClr val="7F7F7F"/>
              </a:buClr>
              <a:buSzPts val="1400"/>
              <a:buFont typeface="Arial"/>
              <a:buNone/>
              <a:defRPr b="0" i="0" sz="700" u="none" cap="none" strike="noStrike">
                <a:solidFill>
                  <a:srgbClr val="7F7F7F"/>
                </a:solidFill>
                <a:latin typeface="Arial"/>
                <a:ea typeface="Arial"/>
                <a:cs typeface="Arial"/>
                <a:sym typeface="Arial"/>
              </a:defRPr>
            </a:lvl5pPr>
            <a:lvl6pPr indent="-355600" lvl="5" marL="27432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1600"/>
              </a:spcBef>
              <a:spcAft>
                <a:spcPts val="160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57" name="Shape 57"/>
        <p:cNvGrpSpPr/>
        <p:nvPr/>
      </p:nvGrpSpPr>
      <p:grpSpPr>
        <a:xfrm>
          <a:off x="0" y="0"/>
          <a:ext cx="0" cy="0"/>
          <a:chOff x="0" y="0"/>
          <a:chExt cx="0" cy="0"/>
        </a:xfrm>
      </p:grpSpPr>
      <p:sp>
        <p:nvSpPr>
          <p:cNvPr id="58" name="Google Shape;58;p14"/>
          <p:cNvSpPr/>
          <p:nvPr>
            <p:ph idx="2" type="pic"/>
          </p:nvPr>
        </p:nvSpPr>
        <p:spPr>
          <a:xfrm>
            <a:off x="0" y="0"/>
            <a:ext cx="9144000" cy="4903500"/>
          </a:xfrm>
          <a:prstGeom prst="rect">
            <a:avLst/>
          </a:prstGeom>
          <a:noFill/>
          <a:ln>
            <a:noFill/>
          </a:ln>
        </p:spPr>
        <p:txBody>
          <a:bodyPr anchorCtr="0" anchor="t" bIns="91425" lIns="91425" spcFirstLastPara="1" rIns="91425" wrap="square" tIns="91425">
            <a:noAutofit/>
          </a:bodyPr>
          <a:lstStyle>
            <a:lvl1pPr indent="0" lvl="0" marL="0" marR="0" rtl="0" algn="ctr">
              <a:lnSpc>
                <a:spcPct val="100000"/>
              </a:lnSpc>
              <a:spcBef>
                <a:spcPts val="400"/>
              </a:spcBef>
              <a:spcAft>
                <a:spcPts val="0"/>
              </a:spcAft>
              <a:buClr>
                <a:srgbClr val="000000"/>
              </a:buClr>
              <a:buSzPts val="1400"/>
              <a:buFont typeface="Arial"/>
              <a:buNone/>
              <a:defRPr b="1" i="0" sz="2000" u="none" cap="none" strike="noStrike">
                <a:solidFill>
                  <a:srgbClr val="000000"/>
                </a:solidFill>
                <a:latin typeface="Arial"/>
                <a:ea typeface="Arial"/>
                <a:cs typeface="Arial"/>
                <a:sym typeface="Arial"/>
              </a:defRPr>
            </a:lvl1pPr>
            <a:lvl2pPr indent="-457200" lvl="1" marL="914400" marR="0" rtl="0" algn="l">
              <a:spcBef>
                <a:spcPts val="528"/>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2pPr>
            <a:lvl3pPr indent="-342900" lvl="2" marL="1257300" marR="0" rtl="0" algn="l">
              <a:spcBef>
                <a:spcPts val="528"/>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3pPr>
            <a:lvl4pPr indent="-342900" lvl="3" marL="1714500" marR="0" rtl="0" algn="l">
              <a:spcBef>
                <a:spcPts val="528"/>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4pPr>
            <a:lvl5pPr indent="0" lvl="4" marL="1828800" marR="0" rtl="0" algn="l">
              <a:spcBef>
                <a:spcPts val="528"/>
              </a:spcBef>
              <a:spcAft>
                <a:spcPts val="0"/>
              </a:spcAft>
              <a:buClr>
                <a:schemeClr val="dk1"/>
              </a:buClr>
              <a:buSzPts val="1400"/>
              <a:buFont typeface="Arial"/>
              <a:buNone/>
              <a:defRPr b="1" i="0" sz="2200" u="none" cap="none" strike="noStrike">
                <a:solidFill>
                  <a:schemeClr val="dk1"/>
                </a:solidFill>
                <a:latin typeface="Arial"/>
                <a:ea typeface="Arial"/>
                <a:cs typeface="Arial"/>
                <a:sym typeface="Arial"/>
              </a:defRPr>
            </a:lvl5pPr>
            <a:lvl6pPr indent="-228600" lvl="5" marL="2514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228600" lvl="6" marL="2971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228600" lvl="7" marL="3429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228600" lvl="8" marL="3886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9" name="Google Shape;59;p14"/>
          <p:cNvSpPr txBox="1"/>
          <p:nvPr>
            <p:ph idx="1" type="body"/>
          </p:nvPr>
        </p:nvSpPr>
        <p:spPr>
          <a:xfrm>
            <a:off x="0" y="1954530"/>
            <a:ext cx="9144000" cy="1234500"/>
          </a:xfrm>
          <a:prstGeom prst="rect">
            <a:avLst/>
          </a:prstGeom>
          <a:solidFill>
            <a:schemeClr val="lt1">
              <a:alpha val="60780"/>
            </a:schemeClr>
          </a:solidFill>
          <a:ln>
            <a:noFill/>
          </a:ln>
        </p:spPr>
        <p:txBody>
          <a:bodyPr anchorCtr="0" anchor="ctr" bIns="91425" lIns="91425" spcFirstLastPara="1" rIns="91425" wrap="square" tIns="91425">
            <a:noAutofit/>
          </a:bodyPr>
          <a:lstStyle>
            <a:lvl1pPr indent="-228600" lvl="0" marL="457200" marR="0" rtl="0" algn="ctr">
              <a:spcBef>
                <a:spcPts val="960"/>
              </a:spcBef>
              <a:spcAft>
                <a:spcPts val="0"/>
              </a:spcAft>
              <a:buClr>
                <a:schemeClr val="dk1"/>
              </a:buClr>
              <a:buSzPts val="1800"/>
              <a:buFont typeface="Arial"/>
              <a:buNone/>
              <a:defRPr b="1" i="0" sz="4800" u="none" cap="none" strike="noStrike">
                <a:solidFill>
                  <a:schemeClr val="dk1"/>
                </a:solidFill>
                <a:latin typeface="Arial"/>
                <a:ea typeface="Arial"/>
                <a:cs typeface="Arial"/>
                <a:sym typeface="Arial"/>
              </a:defRPr>
            </a:lvl1pPr>
            <a:lvl2pPr indent="-361950" lvl="1" marL="914400" marR="0" rtl="0" algn="l">
              <a:spcBef>
                <a:spcPts val="16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2pPr>
            <a:lvl3pPr indent="-361950" lvl="2" marL="1371600" marR="0" rtl="0" algn="l">
              <a:spcBef>
                <a:spcPts val="16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3pPr>
            <a:lvl4pPr indent="-361950" lvl="3" marL="1828800" marR="0" rtl="0" algn="l">
              <a:spcBef>
                <a:spcPts val="16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4pPr>
            <a:lvl5pPr indent="-228600" lvl="4" marL="2286000" marR="0" rtl="0" algn="l">
              <a:spcBef>
                <a:spcPts val="1600"/>
              </a:spcBef>
              <a:spcAft>
                <a:spcPts val="0"/>
              </a:spcAft>
              <a:buClr>
                <a:schemeClr val="dk1"/>
              </a:buClr>
              <a:buSzPts val="1400"/>
              <a:buFont typeface="Arial"/>
              <a:buNone/>
              <a:defRPr b="1" i="0" sz="2200" u="none" cap="none" strike="noStrike">
                <a:solidFill>
                  <a:schemeClr val="dk1"/>
                </a:solidFill>
                <a:latin typeface="Arial"/>
                <a:ea typeface="Arial"/>
                <a:cs typeface="Arial"/>
                <a:sym typeface="Arial"/>
              </a:defRPr>
            </a:lvl5pPr>
            <a:lvl6pPr indent="-355600" lvl="5" marL="27432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1600"/>
              </a:spcBef>
              <a:spcAft>
                <a:spcPts val="160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0" name="Google Shape;60;p14"/>
          <p:cNvSpPr txBox="1"/>
          <p:nvPr>
            <p:ph idx="11" type="ftr"/>
          </p:nvPr>
        </p:nvSpPr>
        <p:spPr>
          <a:xfrm>
            <a:off x="152400" y="4977962"/>
            <a:ext cx="2895600" cy="2043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7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Custom Layout">
  <p:cSld name="1_Custom Layout">
    <p:spTree>
      <p:nvGrpSpPr>
        <p:cNvPr id="61" name="Shape 61"/>
        <p:cNvGrpSpPr/>
        <p:nvPr/>
      </p:nvGrpSpPr>
      <p:grpSpPr>
        <a:xfrm>
          <a:off x="0" y="0"/>
          <a:ext cx="0" cy="0"/>
          <a:chOff x="0" y="0"/>
          <a:chExt cx="0" cy="0"/>
        </a:xfrm>
      </p:grpSpPr>
      <p:sp>
        <p:nvSpPr>
          <p:cNvPr id="62" name="Google Shape;62;p15"/>
          <p:cNvSpPr/>
          <p:nvPr>
            <p:ph idx="2" type="pic"/>
          </p:nvPr>
        </p:nvSpPr>
        <p:spPr>
          <a:xfrm>
            <a:off x="0" y="0"/>
            <a:ext cx="9144000" cy="4903500"/>
          </a:xfrm>
          <a:prstGeom prst="rect">
            <a:avLst/>
          </a:prstGeom>
          <a:noFill/>
          <a:ln>
            <a:noFill/>
          </a:ln>
        </p:spPr>
        <p:txBody>
          <a:bodyPr anchorCtr="0" anchor="t" bIns="91425" lIns="91425" spcFirstLastPara="1" rIns="91425" wrap="square" tIns="91425">
            <a:noAutofit/>
          </a:bodyPr>
          <a:lstStyle>
            <a:lvl1pPr indent="0" lvl="0" marL="0" marR="0" rtl="0" algn="l">
              <a:spcBef>
                <a:spcPts val="440"/>
              </a:spcBef>
              <a:spcAft>
                <a:spcPts val="0"/>
              </a:spcAft>
              <a:buClr>
                <a:schemeClr val="dk1"/>
              </a:buClr>
              <a:buSzPts val="1400"/>
              <a:buFont typeface="Arial"/>
              <a:buNone/>
              <a:defRPr b="1" i="0" sz="2200" u="none" cap="none" strike="noStrike">
                <a:solidFill>
                  <a:schemeClr val="dk1"/>
                </a:solidFill>
                <a:latin typeface="Arial"/>
                <a:ea typeface="Arial"/>
                <a:cs typeface="Arial"/>
                <a:sym typeface="Arial"/>
              </a:defRPr>
            </a:lvl1pPr>
            <a:lvl2pPr indent="-457200" lvl="1" marL="914400" marR="0" rtl="0" algn="l">
              <a:spcBef>
                <a:spcPts val="528"/>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2pPr>
            <a:lvl3pPr indent="-342900" lvl="2" marL="1257300" marR="0" rtl="0" algn="l">
              <a:spcBef>
                <a:spcPts val="528"/>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3pPr>
            <a:lvl4pPr indent="-342900" lvl="3" marL="1714500" marR="0" rtl="0" algn="l">
              <a:spcBef>
                <a:spcPts val="528"/>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4pPr>
            <a:lvl5pPr indent="0" lvl="4" marL="1828800" marR="0" rtl="0" algn="l">
              <a:spcBef>
                <a:spcPts val="528"/>
              </a:spcBef>
              <a:spcAft>
                <a:spcPts val="0"/>
              </a:spcAft>
              <a:buClr>
                <a:schemeClr val="dk1"/>
              </a:buClr>
              <a:buSzPts val="1400"/>
              <a:buFont typeface="Arial"/>
              <a:buNone/>
              <a:defRPr b="1" i="0" sz="2200" u="none" cap="none" strike="noStrike">
                <a:solidFill>
                  <a:schemeClr val="dk1"/>
                </a:solidFill>
                <a:latin typeface="Arial"/>
                <a:ea typeface="Arial"/>
                <a:cs typeface="Arial"/>
                <a:sym typeface="Arial"/>
              </a:defRPr>
            </a:lvl5pPr>
            <a:lvl6pPr indent="-228600" lvl="5" marL="2514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228600" lvl="6" marL="2971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228600" lvl="7" marL="3429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228600" lvl="8" marL="3886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3" name="Google Shape;63;p15"/>
          <p:cNvSpPr txBox="1"/>
          <p:nvPr>
            <p:ph idx="1" type="body"/>
          </p:nvPr>
        </p:nvSpPr>
        <p:spPr>
          <a:xfrm>
            <a:off x="4579007" y="0"/>
            <a:ext cx="4572000" cy="4903500"/>
          </a:xfrm>
          <a:prstGeom prst="rect">
            <a:avLst/>
          </a:prstGeom>
          <a:solidFill>
            <a:schemeClr val="lt1">
              <a:alpha val="50980"/>
            </a:schemeClr>
          </a:solidFill>
          <a:ln>
            <a:noFill/>
          </a:ln>
        </p:spPr>
        <p:txBody>
          <a:bodyPr anchorCtr="0" anchor="ctr" bIns="91425" lIns="91425" spcFirstLastPara="1" rIns="91425" wrap="square" tIns="91425">
            <a:noAutofit/>
          </a:bodyPr>
          <a:lstStyle>
            <a:lvl1pPr indent="-228600" lvl="0" marL="457200" marR="0" rtl="0" algn="l">
              <a:spcBef>
                <a:spcPts val="440"/>
              </a:spcBef>
              <a:spcAft>
                <a:spcPts val="0"/>
              </a:spcAft>
              <a:buClr>
                <a:schemeClr val="dk1"/>
              </a:buClr>
              <a:buSzPts val="1800"/>
              <a:buFont typeface="Arial"/>
              <a:buNone/>
              <a:defRPr b="1" i="0" sz="2200" u="none" cap="none" strike="noStrike">
                <a:solidFill>
                  <a:schemeClr val="dk1"/>
                </a:solidFill>
                <a:latin typeface="Arial"/>
                <a:ea typeface="Arial"/>
                <a:cs typeface="Arial"/>
                <a:sym typeface="Arial"/>
              </a:defRPr>
            </a:lvl1pPr>
            <a:lvl2pPr indent="-361950" lvl="1" marL="914400" marR="0" rtl="0" algn="l">
              <a:spcBef>
                <a:spcPts val="16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2pPr>
            <a:lvl3pPr indent="-361950" lvl="2" marL="1371600" marR="0" rtl="0" algn="l">
              <a:spcBef>
                <a:spcPts val="16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3pPr>
            <a:lvl4pPr indent="-361950" lvl="3" marL="1828800" marR="0" rtl="0" algn="l">
              <a:spcBef>
                <a:spcPts val="16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4pPr>
            <a:lvl5pPr indent="-228600" lvl="4" marL="2286000" marR="0" rtl="0" algn="l">
              <a:spcBef>
                <a:spcPts val="1600"/>
              </a:spcBef>
              <a:spcAft>
                <a:spcPts val="0"/>
              </a:spcAft>
              <a:buClr>
                <a:schemeClr val="dk1"/>
              </a:buClr>
              <a:buSzPts val="1400"/>
              <a:buFont typeface="Arial"/>
              <a:buNone/>
              <a:defRPr b="1" i="0" sz="2200" u="none" cap="none" strike="noStrike">
                <a:solidFill>
                  <a:schemeClr val="dk1"/>
                </a:solidFill>
                <a:latin typeface="Arial"/>
                <a:ea typeface="Arial"/>
                <a:cs typeface="Arial"/>
                <a:sym typeface="Arial"/>
              </a:defRPr>
            </a:lvl5pPr>
            <a:lvl6pPr indent="-355600" lvl="5" marL="27432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1600"/>
              </a:spcBef>
              <a:spcAft>
                <a:spcPts val="160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4" name="Google Shape;64;p15"/>
          <p:cNvSpPr txBox="1"/>
          <p:nvPr>
            <p:ph idx="11" type="ftr"/>
          </p:nvPr>
        </p:nvSpPr>
        <p:spPr>
          <a:xfrm>
            <a:off x="152400" y="4977962"/>
            <a:ext cx="2895600" cy="2043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7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Custom Layout">
  <p:cSld name="2_Custom Layout">
    <p:spTree>
      <p:nvGrpSpPr>
        <p:cNvPr id="65" name="Shape 65"/>
        <p:cNvGrpSpPr/>
        <p:nvPr/>
      </p:nvGrpSpPr>
      <p:grpSpPr>
        <a:xfrm>
          <a:off x="0" y="0"/>
          <a:ext cx="0" cy="0"/>
          <a:chOff x="0" y="0"/>
          <a:chExt cx="0" cy="0"/>
        </a:xfrm>
      </p:grpSpPr>
      <p:sp>
        <p:nvSpPr>
          <p:cNvPr id="66" name="Google Shape;66;p16"/>
          <p:cNvSpPr/>
          <p:nvPr>
            <p:ph idx="2" type="pic"/>
          </p:nvPr>
        </p:nvSpPr>
        <p:spPr>
          <a:xfrm>
            <a:off x="0" y="0"/>
            <a:ext cx="9144000" cy="4903500"/>
          </a:xfrm>
          <a:prstGeom prst="rect">
            <a:avLst/>
          </a:prstGeom>
          <a:noFill/>
          <a:ln>
            <a:noFill/>
          </a:ln>
        </p:spPr>
        <p:txBody>
          <a:bodyPr anchorCtr="0" anchor="t" bIns="91425" lIns="91425" spcFirstLastPara="1" rIns="91425" wrap="square" tIns="91425">
            <a:noAutofit/>
          </a:bodyPr>
          <a:lstStyle>
            <a:lvl1pPr indent="0" lvl="0" marL="0" marR="0" rtl="0" algn="l">
              <a:spcBef>
                <a:spcPts val="440"/>
              </a:spcBef>
              <a:spcAft>
                <a:spcPts val="0"/>
              </a:spcAft>
              <a:buClr>
                <a:schemeClr val="dk1"/>
              </a:buClr>
              <a:buSzPts val="1400"/>
              <a:buFont typeface="Arial"/>
              <a:buNone/>
              <a:defRPr b="1" i="0" sz="2200" u="none" cap="none" strike="noStrike">
                <a:solidFill>
                  <a:schemeClr val="dk1"/>
                </a:solidFill>
                <a:latin typeface="Arial"/>
                <a:ea typeface="Arial"/>
                <a:cs typeface="Arial"/>
                <a:sym typeface="Arial"/>
              </a:defRPr>
            </a:lvl1pPr>
            <a:lvl2pPr indent="-457200" lvl="1" marL="914400" marR="0" rtl="0" algn="l">
              <a:spcBef>
                <a:spcPts val="528"/>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2pPr>
            <a:lvl3pPr indent="-342900" lvl="2" marL="1257300" marR="0" rtl="0" algn="l">
              <a:spcBef>
                <a:spcPts val="528"/>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3pPr>
            <a:lvl4pPr indent="-342900" lvl="3" marL="1714500" marR="0" rtl="0" algn="l">
              <a:spcBef>
                <a:spcPts val="528"/>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4pPr>
            <a:lvl5pPr indent="0" lvl="4" marL="1828800" marR="0" rtl="0" algn="l">
              <a:spcBef>
                <a:spcPts val="528"/>
              </a:spcBef>
              <a:spcAft>
                <a:spcPts val="0"/>
              </a:spcAft>
              <a:buClr>
                <a:schemeClr val="dk1"/>
              </a:buClr>
              <a:buSzPts val="1400"/>
              <a:buFont typeface="Arial"/>
              <a:buNone/>
              <a:defRPr b="1" i="0" sz="2200" u="none" cap="none" strike="noStrike">
                <a:solidFill>
                  <a:schemeClr val="dk1"/>
                </a:solidFill>
                <a:latin typeface="Arial"/>
                <a:ea typeface="Arial"/>
                <a:cs typeface="Arial"/>
                <a:sym typeface="Arial"/>
              </a:defRPr>
            </a:lvl5pPr>
            <a:lvl6pPr indent="-228600" lvl="5" marL="2514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228600" lvl="6" marL="2971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228600" lvl="7" marL="3429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228600" lvl="8" marL="3886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7" name="Google Shape;67;p16"/>
          <p:cNvSpPr txBox="1"/>
          <p:nvPr>
            <p:ph idx="1" type="body"/>
          </p:nvPr>
        </p:nvSpPr>
        <p:spPr>
          <a:xfrm>
            <a:off x="0" y="925830"/>
            <a:ext cx="9144000" cy="3154800"/>
          </a:xfrm>
          <a:prstGeom prst="rect">
            <a:avLst/>
          </a:prstGeom>
          <a:solidFill>
            <a:schemeClr val="lt1">
              <a:alpha val="50980"/>
            </a:schemeClr>
          </a:solidFill>
          <a:ln>
            <a:noFill/>
          </a:ln>
        </p:spPr>
        <p:txBody>
          <a:bodyPr anchorCtr="0" anchor="ctr" bIns="91425" lIns="91425" spcFirstLastPara="1" rIns="91425" wrap="square" tIns="91425">
            <a:noAutofit/>
          </a:bodyPr>
          <a:lstStyle>
            <a:lvl1pPr indent="-228600" lvl="0" marL="457200" marR="0" rtl="0" algn="l">
              <a:spcBef>
                <a:spcPts val="440"/>
              </a:spcBef>
              <a:spcAft>
                <a:spcPts val="0"/>
              </a:spcAft>
              <a:buClr>
                <a:schemeClr val="dk1"/>
              </a:buClr>
              <a:buSzPts val="1800"/>
              <a:buFont typeface="Arial"/>
              <a:buNone/>
              <a:defRPr b="1" i="0" sz="2200" u="none" cap="none" strike="noStrike">
                <a:solidFill>
                  <a:schemeClr val="dk1"/>
                </a:solidFill>
                <a:latin typeface="Arial"/>
                <a:ea typeface="Arial"/>
                <a:cs typeface="Arial"/>
                <a:sym typeface="Arial"/>
              </a:defRPr>
            </a:lvl1pPr>
            <a:lvl2pPr indent="-361950" lvl="1" marL="914400" marR="0" rtl="0" algn="l">
              <a:spcBef>
                <a:spcPts val="16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2pPr>
            <a:lvl3pPr indent="-361950" lvl="2" marL="1371600" marR="0" rtl="0" algn="l">
              <a:spcBef>
                <a:spcPts val="16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3pPr>
            <a:lvl4pPr indent="-361950" lvl="3" marL="1828800" marR="0" rtl="0" algn="l">
              <a:spcBef>
                <a:spcPts val="16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4pPr>
            <a:lvl5pPr indent="-228600" lvl="4" marL="2286000" marR="0" rtl="0" algn="l">
              <a:spcBef>
                <a:spcPts val="1600"/>
              </a:spcBef>
              <a:spcAft>
                <a:spcPts val="0"/>
              </a:spcAft>
              <a:buClr>
                <a:schemeClr val="dk1"/>
              </a:buClr>
              <a:buSzPts val="1400"/>
              <a:buFont typeface="Arial"/>
              <a:buNone/>
              <a:defRPr b="1" i="0" sz="2200" u="none" cap="none" strike="noStrike">
                <a:solidFill>
                  <a:schemeClr val="dk1"/>
                </a:solidFill>
                <a:latin typeface="Arial"/>
                <a:ea typeface="Arial"/>
                <a:cs typeface="Arial"/>
                <a:sym typeface="Arial"/>
              </a:defRPr>
            </a:lvl5pPr>
            <a:lvl6pPr indent="-355600" lvl="5" marL="27432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16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1600"/>
              </a:spcBef>
              <a:spcAft>
                <a:spcPts val="160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8" name="Google Shape;68;p16"/>
          <p:cNvSpPr txBox="1"/>
          <p:nvPr>
            <p:ph idx="11" type="ftr"/>
          </p:nvPr>
        </p:nvSpPr>
        <p:spPr>
          <a:xfrm>
            <a:off x="152400" y="4977962"/>
            <a:ext cx="2895600" cy="2043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7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txBox="1"/>
          <p:nvPr>
            <p:ph type="title"/>
          </p:nvPr>
        </p:nvSpPr>
        <p:spPr>
          <a:xfrm>
            <a:off x="485875" y="1714500"/>
            <a:ext cx="8183700" cy="7857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040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0" name="Google Shape;40;p9"/>
          <p:cNvSpPr txBox="1"/>
          <p:nvPr>
            <p:ph type="title"/>
          </p:nvPr>
        </p:nvSpPr>
        <p:spPr>
          <a:xfrm>
            <a:off x="265500" y="1181700"/>
            <a:ext cx="4045200" cy="15336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1" name="Google Shape;41;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None/>
              <a:defRPr sz="2100"/>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l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23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indent="-317500" lvl="1" marL="914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indent="-317500" lvl="2" marL="1371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indent="-317500" lvl="3" marL="18288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indent="-317500" lvl="4" marL="22860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indent="-317500" lvl="5" marL="27432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indent="-317500" lvl="6" marL="32004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indent="-317500" lvl="7" marL="36576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indent="-317500" lvl="8" marL="41148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5.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www.youtube.com/watch?v=9TgFYDK8Bjk" TargetMode="External"/><Relationship Id="rId4" Type="http://schemas.openxmlformats.org/officeDocument/2006/relationships/image" Target="../media/image13.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www.youtube.com/watch?v=wSJdKY1tIP8" TargetMode="External"/><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www.youtube.com/watch?v=0mFMkHrST2w" TargetMode="External"/><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7"/>
          <p:cNvSpPr txBox="1"/>
          <p:nvPr>
            <p:ph type="ctrTitle"/>
          </p:nvPr>
        </p:nvSpPr>
        <p:spPr>
          <a:xfrm>
            <a:off x="485875" y="264475"/>
            <a:ext cx="8183700" cy="147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Social Distancing Face Shield for COVID-19</a:t>
            </a:r>
            <a:endParaRPr/>
          </a:p>
        </p:txBody>
      </p:sp>
      <p:sp>
        <p:nvSpPr>
          <p:cNvPr id="74" name="Google Shape;74;p17"/>
          <p:cNvSpPr txBox="1"/>
          <p:nvPr>
            <p:ph idx="1" type="subTitle"/>
          </p:nvPr>
        </p:nvSpPr>
        <p:spPr>
          <a:xfrm>
            <a:off x="485875" y="2826750"/>
            <a:ext cx="8183700" cy="191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rPr>
              <a:t>Submitted by</a:t>
            </a:r>
            <a:endParaRPr sz="1800">
              <a:solidFill>
                <a:srgbClr val="FFFFFF"/>
              </a:solidFill>
            </a:endParaRPr>
          </a:p>
          <a:p>
            <a:pPr indent="0" lvl="0" marL="0" rtl="0" algn="ctr">
              <a:spcBef>
                <a:spcPts val="0"/>
              </a:spcBef>
              <a:spcAft>
                <a:spcPts val="0"/>
              </a:spcAft>
              <a:buNone/>
            </a:pPr>
            <a:r>
              <a:rPr lang="en" sz="1800">
                <a:solidFill>
                  <a:srgbClr val="FFFFFF"/>
                </a:solidFill>
              </a:rPr>
              <a:t>Manthan Pawar</a:t>
            </a:r>
            <a:endParaRPr sz="1800">
              <a:solidFill>
                <a:srgbClr val="FFFFFF"/>
              </a:solidFill>
            </a:endParaRPr>
          </a:p>
          <a:p>
            <a:pPr indent="0" lvl="0" marL="0" rtl="0" algn="ctr">
              <a:spcBef>
                <a:spcPts val="0"/>
              </a:spcBef>
              <a:spcAft>
                <a:spcPts val="0"/>
              </a:spcAft>
              <a:buNone/>
            </a:pPr>
            <a:r>
              <a:rPr lang="en" sz="1800">
                <a:solidFill>
                  <a:srgbClr val="FFFFFF"/>
                </a:solidFill>
              </a:rPr>
              <a:t>Zewen Wu</a:t>
            </a:r>
            <a:endParaRPr sz="1800">
              <a:solidFill>
                <a:srgbClr val="FFFFFF"/>
              </a:solidFill>
            </a:endParaRPr>
          </a:p>
          <a:p>
            <a:pPr indent="0" lvl="0" marL="0" rtl="0" algn="ctr">
              <a:spcBef>
                <a:spcPts val="0"/>
              </a:spcBef>
              <a:spcAft>
                <a:spcPts val="0"/>
              </a:spcAft>
              <a:buNone/>
            </a:pPr>
            <a:r>
              <a:t/>
            </a:r>
            <a:endParaRPr sz="1800">
              <a:solidFill>
                <a:srgbClr val="FFFFFF"/>
              </a:solidFill>
            </a:endParaRPr>
          </a:p>
          <a:p>
            <a:pPr indent="0" lvl="0" marL="0" rtl="0" algn="ctr">
              <a:spcBef>
                <a:spcPts val="0"/>
              </a:spcBef>
              <a:spcAft>
                <a:spcPts val="0"/>
              </a:spcAft>
              <a:buNone/>
            </a:pPr>
            <a:r>
              <a:rPr lang="en" sz="1800">
                <a:solidFill>
                  <a:srgbClr val="FFFFFF"/>
                </a:solidFill>
              </a:rPr>
              <a:t>Guided by</a:t>
            </a:r>
            <a:endParaRPr sz="1800">
              <a:solidFill>
                <a:srgbClr val="FFFFFF"/>
              </a:solidFill>
            </a:endParaRPr>
          </a:p>
          <a:p>
            <a:pPr indent="0" lvl="0" marL="0" rtl="0" algn="ctr">
              <a:spcBef>
                <a:spcPts val="0"/>
              </a:spcBef>
              <a:spcAft>
                <a:spcPts val="0"/>
              </a:spcAft>
              <a:buNone/>
            </a:pPr>
            <a:r>
              <a:rPr lang="en" sz="1800">
                <a:solidFill>
                  <a:srgbClr val="FFFFFF"/>
                </a:solidFill>
              </a:rPr>
              <a:t>Professor Vikram Kapila</a:t>
            </a:r>
            <a:endParaRPr sz="18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6"/>
          <p:cNvSpPr txBox="1"/>
          <p:nvPr>
            <p:ph type="title"/>
          </p:nvPr>
        </p:nvSpPr>
        <p:spPr>
          <a:xfrm>
            <a:off x="311700" y="1402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WHY PIR</a:t>
            </a:r>
            <a:endParaRPr/>
          </a:p>
        </p:txBody>
      </p:sp>
      <p:sp>
        <p:nvSpPr>
          <p:cNvPr id="136" name="Google Shape;136;p26"/>
          <p:cNvSpPr txBox="1"/>
          <p:nvPr>
            <p:ph idx="1" type="body"/>
          </p:nvPr>
        </p:nvSpPr>
        <p:spPr>
          <a:xfrm>
            <a:off x="362225" y="793125"/>
            <a:ext cx="5589600" cy="23397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Font typeface="Times New Roman"/>
              <a:buChar char="●"/>
            </a:pPr>
            <a:r>
              <a:rPr b="1" lang="en">
                <a:solidFill>
                  <a:schemeClr val="dk2"/>
                </a:solidFill>
                <a:latin typeface="Times New Roman"/>
                <a:ea typeface="Times New Roman"/>
                <a:cs typeface="Times New Roman"/>
                <a:sym typeface="Times New Roman"/>
              </a:rPr>
              <a:t>H</a:t>
            </a:r>
            <a:r>
              <a:rPr b="1" lang="en">
                <a:solidFill>
                  <a:schemeClr val="dk2"/>
                </a:solidFill>
                <a:latin typeface="Times New Roman"/>
                <a:ea typeface="Times New Roman"/>
                <a:cs typeface="Times New Roman"/>
                <a:sym typeface="Times New Roman"/>
              </a:rPr>
              <a:t>uman Presence: infrared thermal sensor D6T-8L-09 developed by Omron </a:t>
            </a:r>
            <a:endParaRPr b="1">
              <a:solidFill>
                <a:schemeClr val="dk2"/>
              </a:solidFill>
              <a:latin typeface="Times New Roman"/>
              <a:ea typeface="Times New Roman"/>
              <a:cs typeface="Times New Roman"/>
              <a:sym typeface="Times New Roman"/>
            </a:endParaRPr>
          </a:p>
          <a:p>
            <a:pPr indent="-342900" lvl="0" marL="457200" rtl="0" algn="just">
              <a:lnSpc>
                <a:spcPct val="150000"/>
              </a:lnSpc>
              <a:spcBef>
                <a:spcPts val="1000"/>
              </a:spcBef>
              <a:spcAft>
                <a:spcPts val="0"/>
              </a:spcAft>
              <a:buSzPts val="1800"/>
              <a:buFont typeface="Times New Roman"/>
              <a:buChar char="●"/>
            </a:pPr>
            <a:r>
              <a:rPr b="1" lang="en">
                <a:solidFill>
                  <a:srgbClr val="222222"/>
                </a:solidFill>
                <a:latin typeface="Times New Roman"/>
                <a:ea typeface="Times New Roman"/>
                <a:cs typeface="Times New Roman"/>
                <a:sym typeface="Times New Roman"/>
              </a:rPr>
              <a:t>Motion Detection: PIR, which is an electronic </a:t>
            </a:r>
            <a:r>
              <a:rPr b="1" lang="en">
                <a:solidFill>
                  <a:schemeClr val="dk2"/>
                </a:solidFill>
                <a:latin typeface="Times New Roman"/>
                <a:ea typeface="Times New Roman"/>
                <a:cs typeface="Times New Roman"/>
                <a:sym typeface="Times New Roman"/>
              </a:rPr>
              <a:t>sensor</a:t>
            </a:r>
            <a:r>
              <a:rPr b="1" lang="en">
                <a:solidFill>
                  <a:srgbClr val="222222"/>
                </a:solidFill>
                <a:latin typeface="Times New Roman"/>
                <a:ea typeface="Times New Roman"/>
                <a:cs typeface="Times New Roman"/>
                <a:sym typeface="Times New Roman"/>
              </a:rPr>
              <a:t> that measures </a:t>
            </a:r>
            <a:r>
              <a:rPr b="1" lang="en">
                <a:solidFill>
                  <a:schemeClr val="dk2"/>
                </a:solidFill>
                <a:latin typeface="Times New Roman"/>
                <a:ea typeface="Times New Roman"/>
                <a:cs typeface="Times New Roman"/>
                <a:sym typeface="Times New Roman"/>
              </a:rPr>
              <a:t>infrared</a:t>
            </a:r>
            <a:r>
              <a:rPr b="1" lang="en">
                <a:solidFill>
                  <a:srgbClr val="222222"/>
                </a:solidFill>
                <a:latin typeface="Times New Roman"/>
                <a:ea typeface="Times New Roman"/>
                <a:cs typeface="Times New Roman"/>
                <a:sym typeface="Times New Roman"/>
              </a:rPr>
              <a:t> (IR) light radiating from objects in its field of view</a:t>
            </a:r>
            <a:endParaRPr b="1">
              <a:solidFill>
                <a:srgbClr val="222222"/>
              </a:solidFill>
              <a:latin typeface="Times New Roman"/>
              <a:ea typeface="Times New Roman"/>
              <a:cs typeface="Times New Roman"/>
              <a:sym typeface="Times New Roman"/>
            </a:endParaRPr>
          </a:p>
          <a:p>
            <a:pPr indent="0" lvl="0" marL="0" rtl="0" algn="just">
              <a:lnSpc>
                <a:spcPct val="150000"/>
              </a:lnSpc>
              <a:spcBef>
                <a:spcPts val="1200"/>
              </a:spcBef>
              <a:spcAft>
                <a:spcPts val="0"/>
              </a:spcAft>
              <a:buNone/>
            </a:pPr>
            <a:r>
              <a:rPr b="1" lang="en">
                <a:solidFill>
                  <a:srgbClr val="222222"/>
                </a:solidFill>
                <a:latin typeface="Times New Roman"/>
                <a:ea typeface="Times New Roman"/>
                <a:cs typeface="Times New Roman"/>
                <a:sym typeface="Times New Roman"/>
              </a:rPr>
              <a:t>Since we are intended to use OpenCV for human detection in our final project, PIR is cheaper and it is able to show how the device works in some cases (eg. User waits in a long queue)</a:t>
            </a:r>
            <a:endParaRPr b="1">
              <a:solidFill>
                <a:srgbClr val="222222"/>
              </a:solidFill>
              <a:latin typeface="Times New Roman"/>
              <a:ea typeface="Times New Roman"/>
              <a:cs typeface="Times New Roman"/>
              <a:sym typeface="Times New Roman"/>
            </a:endParaRPr>
          </a:p>
          <a:p>
            <a:pPr indent="0" lvl="0" marL="457200" rtl="0" algn="just">
              <a:lnSpc>
                <a:spcPct val="150000"/>
              </a:lnSpc>
              <a:spcBef>
                <a:spcPts val="1200"/>
              </a:spcBef>
              <a:spcAft>
                <a:spcPts val="0"/>
              </a:spcAft>
              <a:buNone/>
            </a:pPr>
            <a:r>
              <a:t/>
            </a:r>
            <a:endParaRPr b="1">
              <a:solidFill>
                <a:schemeClr val="dk2"/>
              </a:solidFill>
              <a:highlight>
                <a:srgbClr val="FFFFFF"/>
              </a:highlight>
              <a:latin typeface="Times New Roman"/>
              <a:ea typeface="Times New Roman"/>
              <a:cs typeface="Times New Roman"/>
              <a:sym typeface="Times New Roman"/>
            </a:endParaRPr>
          </a:p>
          <a:p>
            <a:pPr indent="0" lvl="0" marL="0" rtl="0" algn="just">
              <a:spcBef>
                <a:spcPts val="1200"/>
              </a:spcBef>
              <a:spcAft>
                <a:spcPts val="0"/>
              </a:spcAft>
              <a:buNone/>
            </a:pPr>
            <a:r>
              <a:t/>
            </a:r>
            <a:endParaRPr b="1">
              <a:solidFill>
                <a:schemeClr val="dk2"/>
              </a:solidFill>
              <a:highlight>
                <a:srgbClr val="FFFFFF"/>
              </a:highlight>
              <a:latin typeface="Times New Roman"/>
              <a:ea typeface="Times New Roman"/>
              <a:cs typeface="Times New Roman"/>
              <a:sym typeface="Times New Roman"/>
            </a:endParaRPr>
          </a:p>
          <a:p>
            <a:pPr indent="0" lvl="0" marL="457200" rtl="0" algn="just">
              <a:lnSpc>
                <a:spcPct val="100000"/>
              </a:lnSpc>
              <a:spcBef>
                <a:spcPts val="1200"/>
              </a:spcBef>
              <a:spcAft>
                <a:spcPts val="1600"/>
              </a:spcAft>
              <a:buNone/>
            </a:pPr>
            <a:r>
              <a:t/>
            </a:r>
            <a:endParaRPr b="1">
              <a:solidFill>
                <a:schemeClr val="dk2"/>
              </a:solidFill>
              <a:highlight>
                <a:srgbClr val="FFFFFF"/>
              </a:highlight>
              <a:latin typeface="Times New Roman"/>
              <a:ea typeface="Times New Roman"/>
              <a:cs typeface="Times New Roman"/>
              <a:sym typeface="Times New Roman"/>
            </a:endParaRPr>
          </a:p>
        </p:txBody>
      </p:sp>
      <p:pic>
        <p:nvPicPr>
          <p:cNvPr id="137" name="Google Shape;137;p26"/>
          <p:cNvPicPr preferRelativeResize="0"/>
          <p:nvPr/>
        </p:nvPicPr>
        <p:blipFill>
          <a:blip r:embed="rId3">
            <a:alphaModFix/>
          </a:blip>
          <a:stretch>
            <a:fillRect/>
          </a:stretch>
        </p:blipFill>
        <p:spPr>
          <a:xfrm>
            <a:off x="6168750" y="691350"/>
            <a:ext cx="2246124" cy="1863599"/>
          </a:xfrm>
          <a:prstGeom prst="rect">
            <a:avLst/>
          </a:prstGeom>
          <a:noFill/>
          <a:ln>
            <a:noFill/>
          </a:ln>
        </p:spPr>
      </p:pic>
      <p:pic>
        <p:nvPicPr>
          <p:cNvPr id="138" name="Google Shape;138;p26"/>
          <p:cNvPicPr preferRelativeResize="0"/>
          <p:nvPr/>
        </p:nvPicPr>
        <p:blipFill>
          <a:blip r:embed="rId4">
            <a:alphaModFix/>
          </a:blip>
          <a:stretch>
            <a:fillRect/>
          </a:stretch>
        </p:blipFill>
        <p:spPr>
          <a:xfrm>
            <a:off x="6319175" y="2869425"/>
            <a:ext cx="2087726" cy="1802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7"/>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Prototype</a:t>
            </a:r>
            <a:endParaRPr/>
          </a:p>
        </p:txBody>
      </p:sp>
      <p:pic>
        <p:nvPicPr>
          <p:cNvPr id="144" name="Google Shape;144;p27"/>
          <p:cNvPicPr preferRelativeResize="0"/>
          <p:nvPr/>
        </p:nvPicPr>
        <p:blipFill>
          <a:blip r:embed="rId3">
            <a:alphaModFix/>
          </a:blip>
          <a:stretch>
            <a:fillRect/>
          </a:stretch>
        </p:blipFill>
        <p:spPr>
          <a:xfrm>
            <a:off x="366535" y="1401650"/>
            <a:ext cx="4385551" cy="3038650"/>
          </a:xfrm>
          <a:prstGeom prst="rect">
            <a:avLst/>
          </a:prstGeom>
          <a:noFill/>
          <a:ln>
            <a:noFill/>
          </a:ln>
        </p:spPr>
      </p:pic>
      <p:pic>
        <p:nvPicPr>
          <p:cNvPr id="145" name="Google Shape;145;p27"/>
          <p:cNvPicPr preferRelativeResize="0"/>
          <p:nvPr/>
        </p:nvPicPr>
        <p:blipFill>
          <a:blip r:embed="rId4">
            <a:alphaModFix/>
          </a:blip>
          <a:stretch>
            <a:fillRect/>
          </a:stretch>
        </p:blipFill>
        <p:spPr>
          <a:xfrm>
            <a:off x="4834161" y="1388913"/>
            <a:ext cx="4087111" cy="3064135"/>
          </a:xfrm>
          <a:prstGeom prst="rect">
            <a:avLst/>
          </a:prstGeom>
          <a:noFill/>
          <a:ln>
            <a:noFill/>
          </a:ln>
        </p:spPr>
      </p:pic>
      <p:sp>
        <p:nvSpPr>
          <p:cNvPr id="146" name="Google Shape;146;p27"/>
          <p:cNvSpPr txBox="1"/>
          <p:nvPr/>
        </p:nvSpPr>
        <p:spPr>
          <a:xfrm>
            <a:off x="3486250" y="3435750"/>
            <a:ext cx="1738200" cy="2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Source Sans Pro"/>
                <a:ea typeface="Source Sans Pro"/>
                <a:cs typeface="Source Sans Pro"/>
                <a:sym typeface="Source Sans Pro"/>
              </a:rPr>
              <a:t>Paper Shield</a:t>
            </a:r>
            <a:endParaRPr>
              <a:solidFill>
                <a:schemeClr val="lt1"/>
              </a:solidFill>
              <a:latin typeface="Source Sans Pro"/>
              <a:ea typeface="Source Sans Pro"/>
              <a:cs typeface="Source Sans Pro"/>
              <a:sym typeface="Source Sans Pro"/>
            </a:endParaRPr>
          </a:p>
        </p:txBody>
      </p:sp>
      <p:sp>
        <p:nvSpPr>
          <p:cNvPr id="147" name="Google Shape;147;p27"/>
          <p:cNvSpPr txBox="1"/>
          <p:nvPr/>
        </p:nvSpPr>
        <p:spPr>
          <a:xfrm>
            <a:off x="2132975" y="3214250"/>
            <a:ext cx="1738200" cy="2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Source Sans Pro"/>
                <a:ea typeface="Source Sans Pro"/>
                <a:cs typeface="Source Sans Pro"/>
                <a:sym typeface="Source Sans Pro"/>
              </a:rPr>
              <a:t>Servo Motor &amp; Rod</a:t>
            </a:r>
            <a:endParaRPr>
              <a:solidFill>
                <a:schemeClr val="lt1"/>
              </a:solidFill>
              <a:latin typeface="Source Sans Pro"/>
              <a:ea typeface="Source Sans Pro"/>
              <a:cs typeface="Source Sans Pro"/>
              <a:sym typeface="Source Sans Pro"/>
            </a:endParaRPr>
          </a:p>
        </p:txBody>
      </p:sp>
      <p:sp>
        <p:nvSpPr>
          <p:cNvPr id="148" name="Google Shape;148;p27"/>
          <p:cNvSpPr txBox="1"/>
          <p:nvPr/>
        </p:nvSpPr>
        <p:spPr>
          <a:xfrm>
            <a:off x="7473950" y="1630750"/>
            <a:ext cx="1495500" cy="2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Button A</a:t>
            </a:r>
            <a:endParaRPr>
              <a:latin typeface="Source Sans Pro"/>
              <a:ea typeface="Source Sans Pro"/>
              <a:cs typeface="Source Sans Pro"/>
              <a:sym typeface="Source Sans Pro"/>
            </a:endParaRPr>
          </a:p>
        </p:txBody>
      </p:sp>
      <p:sp>
        <p:nvSpPr>
          <p:cNvPr id="149" name="Google Shape;149;p27"/>
          <p:cNvSpPr txBox="1"/>
          <p:nvPr/>
        </p:nvSpPr>
        <p:spPr>
          <a:xfrm>
            <a:off x="6563650" y="1905225"/>
            <a:ext cx="837900" cy="2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Source Sans Pro"/>
                <a:ea typeface="Source Sans Pro"/>
                <a:cs typeface="Source Sans Pro"/>
                <a:sym typeface="Source Sans Pro"/>
              </a:rPr>
              <a:t>Button B</a:t>
            </a:r>
            <a:endParaRPr>
              <a:latin typeface="Source Sans Pro"/>
              <a:ea typeface="Source Sans Pro"/>
              <a:cs typeface="Source Sans Pro"/>
              <a:sym typeface="Source Sans Pro"/>
            </a:endParaRPr>
          </a:p>
        </p:txBody>
      </p:sp>
      <p:sp>
        <p:nvSpPr>
          <p:cNvPr id="150" name="Google Shape;150;p27"/>
          <p:cNvSpPr txBox="1"/>
          <p:nvPr/>
        </p:nvSpPr>
        <p:spPr>
          <a:xfrm>
            <a:off x="5700900" y="3599075"/>
            <a:ext cx="614700" cy="2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Source Sans Pro"/>
                <a:ea typeface="Source Sans Pro"/>
                <a:cs typeface="Source Sans Pro"/>
                <a:sym typeface="Source Sans Pro"/>
              </a:rPr>
              <a:t>PIR</a:t>
            </a:r>
            <a:endParaRPr>
              <a:solidFill>
                <a:schemeClr val="lt1"/>
              </a:solidFill>
              <a:latin typeface="Source Sans Pro"/>
              <a:ea typeface="Source Sans Pro"/>
              <a:cs typeface="Source Sans Pro"/>
              <a:sym typeface="Source Sans Pro"/>
            </a:endParaRPr>
          </a:p>
        </p:txBody>
      </p:sp>
      <p:sp>
        <p:nvSpPr>
          <p:cNvPr id="151" name="Google Shape;151;p27"/>
          <p:cNvSpPr txBox="1"/>
          <p:nvPr/>
        </p:nvSpPr>
        <p:spPr>
          <a:xfrm>
            <a:off x="7072500" y="3675275"/>
            <a:ext cx="1848900" cy="2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Source Sans Pro"/>
                <a:ea typeface="Source Sans Pro"/>
                <a:cs typeface="Source Sans Pro"/>
                <a:sym typeface="Source Sans Pro"/>
              </a:rPr>
              <a:t>Ultrasonic Sensor</a:t>
            </a:r>
            <a:endParaRPr>
              <a:solidFill>
                <a:schemeClr val="lt1"/>
              </a:solidFill>
              <a:latin typeface="Source Sans Pro"/>
              <a:ea typeface="Source Sans Pro"/>
              <a:cs typeface="Source Sans Pro"/>
              <a:sym typeface="Source Sans Pro"/>
            </a:endParaRPr>
          </a:p>
        </p:txBody>
      </p:sp>
      <p:sp>
        <p:nvSpPr>
          <p:cNvPr id="152" name="Google Shape;152;p27"/>
          <p:cNvSpPr txBox="1"/>
          <p:nvPr/>
        </p:nvSpPr>
        <p:spPr>
          <a:xfrm>
            <a:off x="2632875" y="2571750"/>
            <a:ext cx="1738200" cy="2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Source Sans Pro"/>
                <a:ea typeface="Source Sans Pro"/>
                <a:cs typeface="Source Sans Pro"/>
                <a:sym typeface="Source Sans Pro"/>
              </a:rPr>
              <a:t>Rotary Encoder</a:t>
            </a:r>
            <a:endParaRPr>
              <a:solidFill>
                <a:schemeClr val="lt1"/>
              </a:solidFill>
              <a:latin typeface="Source Sans Pro"/>
              <a:ea typeface="Source Sans Pro"/>
              <a:cs typeface="Source Sans Pro"/>
              <a:sym typeface="Source Sans Pr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ph type="title"/>
          </p:nvPr>
        </p:nvSpPr>
        <p:spPr>
          <a:xfrm>
            <a:off x="311700" y="2164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 interface</a:t>
            </a:r>
            <a:endParaRPr/>
          </a:p>
        </p:txBody>
      </p:sp>
      <p:sp>
        <p:nvSpPr>
          <p:cNvPr id="158" name="Google Shape;158;p28"/>
          <p:cNvSpPr txBox="1"/>
          <p:nvPr>
            <p:ph idx="1" type="body"/>
          </p:nvPr>
        </p:nvSpPr>
        <p:spPr>
          <a:xfrm>
            <a:off x="311700" y="619075"/>
            <a:ext cx="8605200" cy="38856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b="1" lang="en">
                <a:solidFill>
                  <a:schemeClr val="dk2"/>
                </a:solidFill>
                <a:latin typeface="Times New Roman"/>
                <a:ea typeface="Times New Roman"/>
                <a:cs typeface="Times New Roman"/>
                <a:sym typeface="Times New Roman"/>
              </a:rPr>
              <a:t>Overall procedure of user interface:</a:t>
            </a:r>
            <a:endParaRPr b="1">
              <a:solidFill>
                <a:schemeClr val="dk2"/>
              </a:solidFill>
              <a:latin typeface="Times New Roman"/>
              <a:ea typeface="Times New Roman"/>
              <a:cs typeface="Times New Roman"/>
              <a:sym typeface="Times New Roman"/>
            </a:endParaRPr>
          </a:p>
          <a:p>
            <a:pPr indent="0" lvl="0" marL="0" rtl="0" algn="just">
              <a:spcBef>
                <a:spcPts val="1000"/>
              </a:spcBef>
              <a:spcAft>
                <a:spcPts val="0"/>
              </a:spcAft>
              <a:buNone/>
            </a:pPr>
            <a:r>
              <a:rPr b="1" lang="en">
                <a:solidFill>
                  <a:schemeClr val="dk2"/>
                </a:solidFill>
                <a:latin typeface="Times New Roman"/>
                <a:ea typeface="Times New Roman"/>
                <a:cs typeface="Times New Roman"/>
                <a:sym typeface="Times New Roman"/>
              </a:rPr>
              <a:t>a) turn on the power; </a:t>
            </a:r>
            <a:endParaRPr b="1">
              <a:solidFill>
                <a:schemeClr val="dk2"/>
              </a:solidFill>
              <a:latin typeface="Times New Roman"/>
              <a:ea typeface="Times New Roman"/>
              <a:cs typeface="Times New Roman"/>
              <a:sym typeface="Times New Roman"/>
            </a:endParaRPr>
          </a:p>
          <a:p>
            <a:pPr indent="0" lvl="0" marL="0" rtl="0" algn="just">
              <a:spcBef>
                <a:spcPts val="1000"/>
              </a:spcBef>
              <a:spcAft>
                <a:spcPts val="0"/>
              </a:spcAft>
              <a:buNone/>
            </a:pPr>
            <a:r>
              <a:rPr b="1" lang="en">
                <a:solidFill>
                  <a:schemeClr val="dk2"/>
                </a:solidFill>
                <a:latin typeface="Times New Roman"/>
                <a:ea typeface="Times New Roman"/>
                <a:cs typeface="Times New Roman"/>
                <a:sym typeface="Times New Roman"/>
              </a:rPr>
              <a:t>b) press button A (green LED will be on, which indicates that the user can start set the rotation angle of the mask based on personal preferences);</a:t>
            </a:r>
            <a:endParaRPr b="1">
              <a:solidFill>
                <a:schemeClr val="dk2"/>
              </a:solidFill>
              <a:latin typeface="Times New Roman"/>
              <a:ea typeface="Times New Roman"/>
              <a:cs typeface="Times New Roman"/>
              <a:sym typeface="Times New Roman"/>
            </a:endParaRPr>
          </a:p>
          <a:p>
            <a:pPr indent="0" lvl="0" marL="0" rtl="0" algn="just">
              <a:spcBef>
                <a:spcPts val="1000"/>
              </a:spcBef>
              <a:spcAft>
                <a:spcPts val="0"/>
              </a:spcAft>
              <a:buNone/>
            </a:pPr>
            <a:r>
              <a:rPr b="1" lang="en">
                <a:solidFill>
                  <a:schemeClr val="dk2"/>
                </a:solidFill>
                <a:latin typeface="Times New Roman"/>
                <a:ea typeface="Times New Roman"/>
                <a:cs typeface="Times New Roman"/>
                <a:sym typeface="Times New Roman"/>
              </a:rPr>
              <a:t>c) rotate the rotary encoder to adjust the setting (the default rotation angle is 90 degree); </a:t>
            </a:r>
            <a:endParaRPr b="1">
              <a:solidFill>
                <a:schemeClr val="dk2"/>
              </a:solidFill>
              <a:latin typeface="Times New Roman"/>
              <a:ea typeface="Times New Roman"/>
              <a:cs typeface="Times New Roman"/>
              <a:sym typeface="Times New Roman"/>
            </a:endParaRPr>
          </a:p>
          <a:p>
            <a:pPr indent="0" lvl="0" marL="0" rtl="0" algn="just">
              <a:spcBef>
                <a:spcPts val="1000"/>
              </a:spcBef>
              <a:spcAft>
                <a:spcPts val="0"/>
              </a:spcAft>
              <a:buNone/>
            </a:pPr>
            <a:r>
              <a:rPr b="1" lang="en">
                <a:solidFill>
                  <a:schemeClr val="dk2"/>
                </a:solidFill>
                <a:latin typeface="Times New Roman"/>
                <a:ea typeface="Times New Roman"/>
                <a:cs typeface="Times New Roman"/>
                <a:sym typeface="Times New Roman"/>
              </a:rPr>
              <a:t>d) press button A to activate the system (Pin 26 and Pin 27 indicate if the surrounding environment is safe); </a:t>
            </a:r>
            <a:endParaRPr b="1">
              <a:solidFill>
                <a:schemeClr val="dk2"/>
              </a:solidFill>
              <a:latin typeface="Times New Roman"/>
              <a:ea typeface="Times New Roman"/>
              <a:cs typeface="Times New Roman"/>
              <a:sym typeface="Times New Roman"/>
            </a:endParaRPr>
          </a:p>
          <a:p>
            <a:pPr indent="0" lvl="0" marL="0" rtl="0" algn="just">
              <a:spcBef>
                <a:spcPts val="1000"/>
              </a:spcBef>
              <a:spcAft>
                <a:spcPts val="0"/>
              </a:spcAft>
              <a:buNone/>
            </a:pPr>
            <a:r>
              <a:rPr b="1" lang="en">
                <a:solidFill>
                  <a:schemeClr val="dk2"/>
                </a:solidFill>
                <a:latin typeface="Times New Roman"/>
                <a:ea typeface="Times New Roman"/>
                <a:cs typeface="Times New Roman"/>
                <a:sym typeface="Times New Roman"/>
              </a:rPr>
              <a:t>e) press button B so that the system will return to its initial state (Green LED will be off and button B can be pressed anytime during the progress).</a:t>
            </a:r>
            <a:endParaRPr b="1">
              <a:solidFill>
                <a:schemeClr val="dk2"/>
              </a:solidFill>
              <a:highlight>
                <a:srgbClr val="FFFFFF"/>
              </a:highlight>
              <a:latin typeface="Times New Roman"/>
              <a:ea typeface="Times New Roman"/>
              <a:cs typeface="Times New Roman"/>
              <a:sym typeface="Times New Roman"/>
            </a:endParaRPr>
          </a:p>
          <a:p>
            <a:pPr indent="0" lvl="0" marL="0" rtl="0" algn="just">
              <a:spcBef>
                <a:spcPts val="1200"/>
              </a:spcBef>
              <a:spcAft>
                <a:spcPts val="0"/>
              </a:spcAft>
              <a:buNone/>
            </a:pPr>
            <a:r>
              <a:t/>
            </a:r>
            <a:endParaRPr b="1">
              <a:solidFill>
                <a:schemeClr val="dk2"/>
              </a:solidFill>
              <a:highlight>
                <a:srgbClr val="FFFFFF"/>
              </a:highlight>
              <a:latin typeface="Times New Roman"/>
              <a:ea typeface="Times New Roman"/>
              <a:cs typeface="Times New Roman"/>
              <a:sym typeface="Times New Roman"/>
            </a:endParaRPr>
          </a:p>
          <a:p>
            <a:pPr indent="0" lvl="0" marL="457200" rtl="0" algn="just">
              <a:lnSpc>
                <a:spcPct val="100000"/>
              </a:lnSpc>
              <a:spcBef>
                <a:spcPts val="1200"/>
              </a:spcBef>
              <a:spcAft>
                <a:spcPts val="1600"/>
              </a:spcAft>
              <a:buNone/>
            </a:pPr>
            <a:r>
              <a:t/>
            </a:r>
            <a:endParaRPr b="1">
              <a:solidFill>
                <a:schemeClr val="dk2"/>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9"/>
          <p:cNvSpPr txBox="1"/>
          <p:nvPr>
            <p:ph type="title"/>
          </p:nvPr>
        </p:nvSpPr>
        <p:spPr>
          <a:xfrm>
            <a:off x="387900" y="2926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Finite State Machine (FSM)</a:t>
            </a:r>
            <a:endParaRPr/>
          </a:p>
        </p:txBody>
      </p:sp>
      <p:pic>
        <p:nvPicPr>
          <p:cNvPr id="164" name="Google Shape;164;p29"/>
          <p:cNvPicPr preferRelativeResize="0"/>
          <p:nvPr/>
        </p:nvPicPr>
        <p:blipFill>
          <a:blip r:embed="rId3">
            <a:alphaModFix/>
          </a:blip>
          <a:stretch>
            <a:fillRect/>
          </a:stretch>
        </p:blipFill>
        <p:spPr>
          <a:xfrm>
            <a:off x="735788" y="1068425"/>
            <a:ext cx="7672425" cy="37702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30"/>
          <p:cNvSpPr txBox="1"/>
          <p:nvPr>
            <p:ph type="title"/>
          </p:nvPr>
        </p:nvSpPr>
        <p:spPr>
          <a:xfrm>
            <a:off x="311700" y="2164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Code Breakdown</a:t>
            </a:r>
            <a:endParaRPr/>
          </a:p>
        </p:txBody>
      </p:sp>
      <p:sp>
        <p:nvSpPr>
          <p:cNvPr id="170" name="Google Shape;170;p30"/>
          <p:cNvSpPr txBox="1"/>
          <p:nvPr>
            <p:ph idx="1" type="body"/>
          </p:nvPr>
        </p:nvSpPr>
        <p:spPr>
          <a:xfrm>
            <a:off x="540300" y="1152475"/>
            <a:ext cx="31443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latin typeface="Times New Roman"/>
                <a:ea typeface="Times New Roman"/>
                <a:cs typeface="Times New Roman"/>
                <a:sym typeface="Times New Roman"/>
              </a:rPr>
              <a:t>Cog 0: FSM, Rotary Encoder &amp; Motor Actuation</a:t>
            </a:r>
            <a:endParaRPr>
              <a:solidFill>
                <a:srgbClr val="000000"/>
              </a:solidFill>
              <a:latin typeface="Times New Roman"/>
              <a:ea typeface="Times New Roman"/>
              <a:cs typeface="Times New Roman"/>
              <a:sym typeface="Times New Roman"/>
            </a:endParaRPr>
          </a:p>
          <a:p>
            <a:pPr indent="0" lvl="0" marL="0" rtl="0" algn="l">
              <a:spcBef>
                <a:spcPts val="1600"/>
              </a:spcBef>
              <a:spcAft>
                <a:spcPts val="0"/>
              </a:spcAft>
              <a:buNone/>
            </a:pPr>
            <a:r>
              <a:rPr lang="en">
                <a:solidFill>
                  <a:srgbClr val="000000"/>
                </a:solidFill>
                <a:latin typeface="Times New Roman"/>
                <a:ea typeface="Times New Roman"/>
                <a:cs typeface="Times New Roman"/>
                <a:sym typeface="Times New Roman"/>
              </a:rPr>
              <a:t>Cog 1: PIR Sensor</a:t>
            </a:r>
            <a:endParaRPr>
              <a:solidFill>
                <a:srgbClr val="000000"/>
              </a:solidFill>
              <a:latin typeface="Times New Roman"/>
              <a:ea typeface="Times New Roman"/>
              <a:cs typeface="Times New Roman"/>
              <a:sym typeface="Times New Roman"/>
            </a:endParaRPr>
          </a:p>
          <a:p>
            <a:pPr indent="0" lvl="0" marL="0" rtl="0" algn="l">
              <a:spcBef>
                <a:spcPts val="1600"/>
              </a:spcBef>
              <a:spcAft>
                <a:spcPts val="0"/>
              </a:spcAft>
              <a:buNone/>
            </a:pPr>
            <a:r>
              <a:rPr lang="en">
                <a:solidFill>
                  <a:srgbClr val="000000"/>
                </a:solidFill>
                <a:latin typeface="Times New Roman"/>
                <a:ea typeface="Times New Roman"/>
                <a:cs typeface="Times New Roman"/>
                <a:sym typeface="Times New Roman"/>
              </a:rPr>
              <a:t>Cog 2: Ultrasonic Sensor</a:t>
            </a:r>
            <a:endParaRPr>
              <a:solidFill>
                <a:srgbClr val="000000"/>
              </a:solidFill>
              <a:latin typeface="Times New Roman"/>
              <a:ea typeface="Times New Roman"/>
              <a:cs typeface="Times New Roman"/>
              <a:sym typeface="Times New Roman"/>
            </a:endParaRPr>
          </a:p>
          <a:p>
            <a:pPr indent="0" lvl="0" marL="0" rtl="0" algn="l">
              <a:spcBef>
                <a:spcPts val="1600"/>
              </a:spcBef>
              <a:spcAft>
                <a:spcPts val="0"/>
              </a:spcAft>
              <a:buNone/>
            </a:pPr>
            <a:r>
              <a:rPr lang="en">
                <a:solidFill>
                  <a:srgbClr val="000000"/>
                </a:solidFill>
                <a:latin typeface="Times New Roman"/>
                <a:ea typeface="Times New Roman"/>
                <a:cs typeface="Times New Roman"/>
                <a:sym typeface="Times New Roman"/>
              </a:rPr>
              <a:t>Cog 3: Button A</a:t>
            </a:r>
            <a:endParaRPr>
              <a:solidFill>
                <a:srgbClr val="000000"/>
              </a:solidFill>
              <a:latin typeface="Times New Roman"/>
              <a:ea typeface="Times New Roman"/>
              <a:cs typeface="Times New Roman"/>
              <a:sym typeface="Times New Roman"/>
            </a:endParaRPr>
          </a:p>
          <a:p>
            <a:pPr indent="0" lvl="0" marL="0" rtl="0" algn="l">
              <a:spcBef>
                <a:spcPts val="1600"/>
              </a:spcBef>
              <a:spcAft>
                <a:spcPts val="1600"/>
              </a:spcAft>
              <a:buNone/>
            </a:pPr>
            <a:r>
              <a:rPr lang="en">
                <a:solidFill>
                  <a:srgbClr val="000000"/>
                </a:solidFill>
                <a:latin typeface="Times New Roman"/>
                <a:ea typeface="Times New Roman"/>
                <a:cs typeface="Times New Roman"/>
                <a:sym typeface="Times New Roman"/>
              </a:rPr>
              <a:t>Cog 4: Button B</a:t>
            </a:r>
            <a:endParaRPr>
              <a:solidFill>
                <a:srgbClr val="000000"/>
              </a:solidFill>
              <a:latin typeface="Times New Roman"/>
              <a:ea typeface="Times New Roman"/>
              <a:cs typeface="Times New Roman"/>
              <a:sym typeface="Times New Roman"/>
            </a:endParaRPr>
          </a:p>
        </p:txBody>
      </p:sp>
      <p:pic>
        <p:nvPicPr>
          <p:cNvPr id="171" name="Google Shape;171;p30"/>
          <p:cNvPicPr preferRelativeResize="0"/>
          <p:nvPr/>
        </p:nvPicPr>
        <p:blipFill>
          <a:blip r:embed="rId3">
            <a:alphaModFix/>
          </a:blip>
          <a:stretch>
            <a:fillRect/>
          </a:stretch>
        </p:blipFill>
        <p:spPr>
          <a:xfrm>
            <a:off x="3608400" y="992225"/>
            <a:ext cx="5383200" cy="3780525"/>
          </a:xfrm>
          <a:prstGeom prst="rect">
            <a:avLst/>
          </a:prstGeom>
          <a:noFill/>
          <a:ln>
            <a:noFill/>
          </a:ln>
        </p:spPr>
      </p:pic>
      <p:sp>
        <p:nvSpPr>
          <p:cNvPr id="172" name="Google Shape;172;p30"/>
          <p:cNvSpPr/>
          <p:nvPr/>
        </p:nvSpPr>
        <p:spPr>
          <a:xfrm>
            <a:off x="3718675" y="4355300"/>
            <a:ext cx="3031500" cy="4173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1"/>
          <p:cNvSpPr txBox="1"/>
          <p:nvPr>
            <p:ph type="title"/>
          </p:nvPr>
        </p:nvSpPr>
        <p:spPr>
          <a:xfrm>
            <a:off x="311700" y="1402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Proof of Concept</a:t>
            </a:r>
            <a:endParaRPr/>
          </a:p>
        </p:txBody>
      </p:sp>
      <p:sp>
        <p:nvSpPr>
          <p:cNvPr id="178" name="Google Shape;178;p31"/>
          <p:cNvSpPr txBox="1"/>
          <p:nvPr>
            <p:ph idx="1" type="body"/>
          </p:nvPr>
        </p:nvSpPr>
        <p:spPr>
          <a:xfrm>
            <a:off x="311700" y="1381075"/>
            <a:ext cx="2952300" cy="3263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Font typeface="Times New Roman"/>
              <a:buAutoNum type="arabicPeriod"/>
            </a:pPr>
            <a:r>
              <a:rPr lang="en">
                <a:solidFill>
                  <a:srgbClr val="000000"/>
                </a:solidFill>
                <a:latin typeface="Times New Roman"/>
                <a:ea typeface="Times New Roman"/>
                <a:cs typeface="Times New Roman"/>
                <a:sym typeface="Times New Roman"/>
              </a:rPr>
              <a:t>Default Setting: Servo Rotates 90 degree</a:t>
            </a:r>
            <a:endParaRPr>
              <a:solidFill>
                <a:srgbClr val="000000"/>
              </a:solidFill>
              <a:latin typeface="Times New Roman"/>
              <a:ea typeface="Times New Roman"/>
              <a:cs typeface="Times New Roman"/>
              <a:sym typeface="Times New Roman"/>
            </a:endParaRPr>
          </a:p>
          <a:p>
            <a:pPr indent="0" lvl="0" marL="457200" rtl="0" algn="l">
              <a:spcBef>
                <a:spcPts val="1600"/>
              </a:spcBef>
              <a:spcAft>
                <a:spcPts val="0"/>
              </a:spcAft>
              <a:buNone/>
            </a:pPr>
            <a:r>
              <a:t/>
            </a:r>
            <a:endParaRPr>
              <a:solidFill>
                <a:srgbClr val="000000"/>
              </a:solidFill>
              <a:latin typeface="Times New Roman"/>
              <a:ea typeface="Times New Roman"/>
              <a:cs typeface="Times New Roman"/>
              <a:sym typeface="Times New Roman"/>
            </a:endParaRPr>
          </a:p>
          <a:p>
            <a:pPr indent="-342900" lvl="0" marL="457200" rtl="0" algn="l">
              <a:spcBef>
                <a:spcPts val="1600"/>
              </a:spcBef>
              <a:spcAft>
                <a:spcPts val="0"/>
              </a:spcAft>
              <a:buClr>
                <a:srgbClr val="000000"/>
              </a:buClr>
              <a:buSzPts val="1800"/>
              <a:buFont typeface="Times New Roman"/>
              <a:buAutoNum type="arabicPeriod"/>
            </a:pPr>
            <a:r>
              <a:rPr lang="en">
                <a:solidFill>
                  <a:srgbClr val="000000"/>
                </a:solidFill>
                <a:latin typeface="Times New Roman"/>
                <a:ea typeface="Times New Roman"/>
                <a:cs typeface="Times New Roman"/>
                <a:sym typeface="Times New Roman"/>
              </a:rPr>
              <a:t>Arbitrary Setting: User sets rotation angle via rotary encoder</a:t>
            </a:r>
            <a:endParaRPr>
              <a:solidFill>
                <a:srgbClr val="000000"/>
              </a:solidFill>
              <a:latin typeface="Times New Roman"/>
              <a:ea typeface="Times New Roman"/>
              <a:cs typeface="Times New Roman"/>
              <a:sym typeface="Times New Roman"/>
            </a:endParaRPr>
          </a:p>
        </p:txBody>
      </p:sp>
      <p:pic>
        <p:nvPicPr>
          <p:cNvPr id="179" name="Google Shape;179;p31" title="Proof of concept Demo">
            <a:hlinkClick r:id="rId3"/>
          </p:cNvPr>
          <p:cNvPicPr preferRelativeResize="0"/>
          <p:nvPr/>
        </p:nvPicPr>
        <p:blipFill>
          <a:blip r:embed="rId4">
            <a:alphaModFix/>
          </a:blip>
          <a:stretch>
            <a:fillRect/>
          </a:stretch>
        </p:blipFill>
        <p:spPr>
          <a:xfrm>
            <a:off x="3561938" y="854850"/>
            <a:ext cx="5220524" cy="39154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2"/>
          <p:cNvSpPr txBox="1"/>
          <p:nvPr>
            <p:ph type="title"/>
          </p:nvPr>
        </p:nvSpPr>
        <p:spPr>
          <a:xfrm>
            <a:off x="311700" y="2164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Prototype Demo</a:t>
            </a:r>
            <a:endParaRPr/>
          </a:p>
        </p:txBody>
      </p:sp>
      <p:pic>
        <p:nvPicPr>
          <p:cNvPr id="185" name="Google Shape;185;p32" title="Prototype Demo">
            <a:hlinkClick r:id="rId3"/>
          </p:cNvPr>
          <p:cNvPicPr preferRelativeResize="0"/>
          <p:nvPr/>
        </p:nvPicPr>
        <p:blipFill>
          <a:blip r:embed="rId4">
            <a:alphaModFix/>
          </a:blip>
          <a:stretch>
            <a:fillRect/>
          </a:stretch>
        </p:blipFill>
        <p:spPr>
          <a:xfrm>
            <a:off x="1988800" y="989775"/>
            <a:ext cx="5166400" cy="3874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3"/>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Future Scope</a:t>
            </a:r>
            <a:endParaRPr/>
          </a:p>
        </p:txBody>
      </p:sp>
      <p:sp>
        <p:nvSpPr>
          <p:cNvPr id="191" name="Google Shape;191;p33"/>
          <p:cNvSpPr txBox="1"/>
          <p:nvPr>
            <p:ph idx="1" type="body"/>
          </p:nvPr>
        </p:nvSpPr>
        <p:spPr>
          <a:xfrm>
            <a:off x="311700" y="1152475"/>
            <a:ext cx="8605200" cy="3885600"/>
          </a:xfrm>
          <a:prstGeom prst="rect">
            <a:avLst/>
          </a:prstGeom>
        </p:spPr>
        <p:txBody>
          <a:bodyPr anchorCtr="0" anchor="t" bIns="91425" lIns="91425" spcFirstLastPara="1" rIns="91425" wrap="square" tIns="91425">
            <a:noAutofit/>
          </a:bodyPr>
          <a:lstStyle/>
          <a:p>
            <a:pPr indent="-342900" lvl="0" marL="457200" rtl="0" algn="just">
              <a:spcBef>
                <a:spcPts val="1000"/>
              </a:spcBef>
              <a:spcAft>
                <a:spcPts val="0"/>
              </a:spcAft>
              <a:buClr>
                <a:schemeClr val="dk2"/>
              </a:buClr>
              <a:buSzPts val="1800"/>
              <a:buFont typeface="Times New Roman"/>
              <a:buChar char="●"/>
            </a:pPr>
            <a:r>
              <a:rPr b="1" lang="en">
                <a:solidFill>
                  <a:schemeClr val="dk2"/>
                </a:solidFill>
                <a:latin typeface="Times New Roman"/>
                <a:ea typeface="Times New Roman"/>
                <a:cs typeface="Times New Roman"/>
                <a:sym typeface="Times New Roman"/>
              </a:rPr>
              <a:t>One camera actuated by a stepper motor / two cameras</a:t>
            </a:r>
            <a:endParaRPr b="1">
              <a:solidFill>
                <a:schemeClr val="dk2"/>
              </a:solidFill>
              <a:latin typeface="Times New Roman"/>
              <a:ea typeface="Times New Roman"/>
              <a:cs typeface="Times New Roman"/>
              <a:sym typeface="Times New Roman"/>
            </a:endParaRPr>
          </a:p>
          <a:p>
            <a:pPr indent="-342900" lvl="0" marL="457200" rtl="0" algn="just">
              <a:lnSpc>
                <a:spcPct val="100000"/>
              </a:lnSpc>
              <a:spcBef>
                <a:spcPts val="1200"/>
              </a:spcBef>
              <a:spcAft>
                <a:spcPts val="0"/>
              </a:spcAft>
              <a:buClr>
                <a:schemeClr val="dk2"/>
              </a:buClr>
              <a:buSzPts val="1800"/>
              <a:buFont typeface="Times New Roman"/>
              <a:buChar char="●"/>
            </a:pPr>
            <a:r>
              <a:rPr b="1" lang="en">
                <a:solidFill>
                  <a:schemeClr val="dk2"/>
                </a:solidFill>
                <a:latin typeface="Times New Roman"/>
                <a:ea typeface="Times New Roman"/>
                <a:cs typeface="Times New Roman"/>
                <a:sym typeface="Times New Roman"/>
              </a:rPr>
              <a:t>Simple human detection algorithm, assisted with OpenCV</a:t>
            </a:r>
            <a:endParaRPr b="1">
              <a:solidFill>
                <a:schemeClr val="dk2"/>
              </a:solidFill>
              <a:latin typeface="Times New Roman"/>
              <a:ea typeface="Times New Roman"/>
              <a:cs typeface="Times New Roman"/>
              <a:sym typeface="Times New Roman"/>
            </a:endParaRPr>
          </a:p>
          <a:p>
            <a:pPr indent="-342900" lvl="0" marL="457200" rtl="0" algn="just">
              <a:lnSpc>
                <a:spcPct val="100000"/>
              </a:lnSpc>
              <a:spcBef>
                <a:spcPts val="1000"/>
              </a:spcBef>
              <a:spcAft>
                <a:spcPts val="0"/>
              </a:spcAft>
              <a:buClr>
                <a:schemeClr val="dk2"/>
              </a:buClr>
              <a:buSzPts val="1800"/>
              <a:buFont typeface="Times New Roman"/>
              <a:buChar char="●"/>
            </a:pPr>
            <a:r>
              <a:rPr b="1" lang="en">
                <a:solidFill>
                  <a:schemeClr val="dk2"/>
                </a:solidFill>
                <a:latin typeface="Times New Roman"/>
                <a:ea typeface="Times New Roman"/>
                <a:cs typeface="Times New Roman"/>
                <a:sym typeface="Times New Roman"/>
              </a:rPr>
              <a:t>Distance estimation using RGB-D camera</a:t>
            </a:r>
            <a:endParaRPr b="1">
              <a:solidFill>
                <a:schemeClr val="dk2"/>
              </a:solidFill>
              <a:latin typeface="Times New Roman"/>
              <a:ea typeface="Times New Roman"/>
              <a:cs typeface="Times New Roman"/>
              <a:sym typeface="Times New Roman"/>
            </a:endParaRPr>
          </a:p>
          <a:p>
            <a:pPr indent="-342900" lvl="0" marL="457200" rtl="0" algn="just">
              <a:lnSpc>
                <a:spcPct val="100000"/>
              </a:lnSpc>
              <a:spcBef>
                <a:spcPts val="1000"/>
              </a:spcBef>
              <a:spcAft>
                <a:spcPts val="0"/>
              </a:spcAft>
              <a:buClr>
                <a:schemeClr val="dk2"/>
              </a:buClr>
              <a:buSzPts val="1800"/>
              <a:buFont typeface="Times New Roman"/>
              <a:buChar char="●"/>
            </a:pPr>
            <a:r>
              <a:rPr b="1" lang="en">
                <a:solidFill>
                  <a:schemeClr val="dk2"/>
                </a:solidFill>
                <a:latin typeface="Times New Roman"/>
                <a:ea typeface="Times New Roman"/>
                <a:cs typeface="Times New Roman"/>
                <a:sym typeface="Times New Roman"/>
              </a:rPr>
              <a:t>Set a serial communication between Raspberry Pi and Propeller</a:t>
            </a:r>
            <a:endParaRPr b="1">
              <a:solidFill>
                <a:schemeClr val="dk2"/>
              </a:solidFill>
              <a:latin typeface="Times New Roman"/>
              <a:ea typeface="Times New Roman"/>
              <a:cs typeface="Times New Roman"/>
              <a:sym typeface="Times New Roman"/>
            </a:endParaRPr>
          </a:p>
          <a:p>
            <a:pPr indent="-342900" lvl="0" marL="457200" rtl="0" algn="just">
              <a:lnSpc>
                <a:spcPct val="100000"/>
              </a:lnSpc>
              <a:spcBef>
                <a:spcPts val="1000"/>
              </a:spcBef>
              <a:spcAft>
                <a:spcPts val="0"/>
              </a:spcAft>
              <a:buClr>
                <a:schemeClr val="dk2"/>
              </a:buClr>
              <a:buSzPts val="1800"/>
              <a:buFont typeface="Times New Roman"/>
              <a:buChar char="●"/>
            </a:pPr>
            <a:r>
              <a:rPr b="1" lang="en">
                <a:solidFill>
                  <a:schemeClr val="dk2"/>
                </a:solidFill>
                <a:latin typeface="Times New Roman"/>
                <a:ea typeface="Times New Roman"/>
                <a:cs typeface="Times New Roman"/>
                <a:sym typeface="Times New Roman"/>
              </a:rPr>
              <a:t>CAD model of the final product</a:t>
            </a:r>
            <a:endParaRPr b="1">
              <a:solidFill>
                <a:schemeClr val="dk2"/>
              </a:solidFill>
              <a:latin typeface="Times New Roman"/>
              <a:ea typeface="Times New Roman"/>
              <a:cs typeface="Times New Roman"/>
              <a:sym typeface="Times New Roman"/>
            </a:endParaRPr>
          </a:p>
          <a:p>
            <a:pPr indent="-342900" lvl="0" marL="457200" rtl="0" algn="just">
              <a:lnSpc>
                <a:spcPct val="100000"/>
              </a:lnSpc>
              <a:spcBef>
                <a:spcPts val="1000"/>
              </a:spcBef>
              <a:spcAft>
                <a:spcPts val="1600"/>
              </a:spcAft>
              <a:buClr>
                <a:schemeClr val="dk2"/>
              </a:buClr>
              <a:buSzPts val="1800"/>
              <a:buFont typeface="Times New Roman"/>
              <a:buChar char="●"/>
            </a:pPr>
            <a:r>
              <a:rPr b="1" lang="en">
                <a:solidFill>
                  <a:schemeClr val="dk2"/>
                </a:solidFill>
                <a:latin typeface="Times New Roman"/>
                <a:ea typeface="Times New Roman"/>
                <a:cs typeface="Times New Roman"/>
                <a:sym typeface="Times New Roman"/>
              </a:rPr>
              <a:t>Develop better prototype once Makerspace is open</a:t>
            </a:r>
            <a:endParaRPr b="1">
              <a:solidFill>
                <a:schemeClr val="dk2"/>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8"/>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Social Distancing for COVID-19</a:t>
            </a:r>
            <a:endParaRPr/>
          </a:p>
        </p:txBody>
      </p:sp>
      <p:sp>
        <p:nvSpPr>
          <p:cNvPr id="80" name="Google Shape;80;p18"/>
          <p:cNvSpPr txBox="1"/>
          <p:nvPr>
            <p:ph idx="1" type="body"/>
          </p:nvPr>
        </p:nvSpPr>
        <p:spPr>
          <a:xfrm>
            <a:off x="311700" y="1152475"/>
            <a:ext cx="4851600" cy="3885600"/>
          </a:xfrm>
          <a:prstGeom prst="rect">
            <a:avLst/>
          </a:prstGeom>
        </p:spPr>
        <p:txBody>
          <a:bodyPr anchorCtr="0" anchor="t" bIns="91425" lIns="91425" spcFirstLastPara="1" rIns="91425" wrap="square" tIns="91425">
            <a:noAutofit/>
          </a:bodyPr>
          <a:lstStyle/>
          <a:p>
            <a:pPr indent="-342900" lvl="0" marL="457200" rtl="0" algn="just">
              <a:lnSpc>
                <a:spcPct val="100000"/>
              </a:lnSpc>
              <a:spcBef>
                <a:spcPts val="10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People who are in close contact contract COVID-19</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lnSpc>
                <a:spcPct val="100000"/>
              </a:lnSpc>
              <a:spcBef>
                <a:spcPts val="16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Social Distancing - Need of reducing the ways people come in close contact </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lnSpc>
                <a:spcPct val="100000"/>
              </a:lnSpc>
              <a:spcBef>
                <a:spcPts val="1000"/>
              </a:spcBef>
              <a:spcAft>
                <a:spcPts val="160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CDC’s </a:t>
            </a:r>
            <a:r>
              <a:rPr b="1" lang="en">
                <a:solidFill>
                  <a:schemeClr val="dk2"/>
                </a:solidFill>
                <a:highlight>
                  <a:srgbClr val="FFFFFF"/>
                </a:highlight>
                <a:latin typeface="Times New Roman"/>
                <a:ea typeface="Times New Roman"/>
                <a:cs typeface="Times New Roman"/>
                <a:sym typeface="Times New Roman"/>
              </a:rPr>
              <a:t>definition</a:t>
            </a:r>
            <a:r>
              <a:rPr b="1" lang="en">
                <a:solidFill>
                  <a:schemeClr val="dk2"/>
                </a:solidFill>
                <a:highlight>
                  <a:srgbClr val="FFFFFF"/>
                </a:highlight>
                <a:latin typeface="Times New Roman"/>
                <a:ea typeface="Times New Roman"/>
                <a:cs typeface="Times New Roman"/>
                <a:sym typeface="Times New Roman"/>
              </a:rPr>
              <a:t> of social </a:t>
            </a:r>
            <a:r>
              <a:rPr b="1" lang="en">
                <a:solidFill>
                  <a:schemeClr val="dk2"/>
                </a:solidFill>
                <a:highlight>
                  <a:srgbClr val="FFFFFF"/>
                </a:highlight>
                <a:latin typeface="Times New Roman"/>
                <a:ea typeface="Times New Roman"/>
                <a:cs typeface="Times New Roman"/>
                <a:sym typeface="Times New Roman"/>
              </a:rPr>
              <a:t>Distancing</a:t>
            </a:r>
            <a:r>
              <a:rPr b="1" lang="en">
                <a:solidFill>
                  <a:schemeClr val="dk2"/>
                </a:solidFill>
                <a:highlight>
                  <a:srgbClr val="FFFFFF"/>
                </a:highlight>
                <a:latin typeface="Times New Roman"/>
                <a:ea typeface="Times New Roman"/>
                <a:cs typeface="Times New Roman"/>
                <a:sym typeface="Times New Roman"/>
              </a:rPr>
              <a:t>  - </a:t>
            </a:r>
            <a:r>
              <a:rPr b="1" lang="en">
                <a:solidFill>
                  <a:schemeClr val="dk2"/>
                </a:solidFill>
                <a:latin typeface="Times New Roman"/>
                <a:ea typeface="Times New Roman"/>
                <a:cs typeface="Times New Roman"/>
                <a:sym typeface="Times New Roman"/>
              </a:rPr>
              <a:t>you should stay at least 6 feet (2 meters) from other people</a:t>
            </a:r>
            <a:endParaRPr b="1">
              <a:solidFill>
                <a:schemeClr val="dk2"/>
              </a:solidFill>
              <a:highlight>
                <a:srgbClr val="FFFFFF"/>
              </a:highlight>
              <a:latin typeface="Times New Roman"/>
              <a:ea typeface="Times New Roman"/>
              <a:cs typeface="Times New Roman"/>
              <a:sym typeface="Times New Roman"/>
            </a:endParaRPr>
          </a:p>
        </p:txBody>
      </p:sp>
      <p:pic>
        <p:nvPicPr>
          <p:cNvPr id="81" name="Google Shape;81;p18"/>
          <p:cNvPicPr preferRelativeResize="0"/>
          <p:nvPr/>
        </p:nvPicPr>
        <p:blipFill>
          <a:blip r:embed="rId3">
            <a:alphaModFix/>
          </a:blip>
          <a:stretch>
            <a:fillRect/>
          </a:stretch>
        </p:blipFill>
        <p:spPr>
          <a:xfrm>
            <a:off x="5329800" y="1716813"/>
            <a:ext cx="3675901" cy="27569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9"/>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Face </a:t>
            </a:r>
            <a:r>
              <a:rPr lang="en"/>
              <a:t>Shields</a:t>
            </a:r>
            <a:r>
              <a:rPr lang="en"/>
              <a:t> - COVID-19</a:t>
            </a:r>
            <a:endParaRPr/>
          </a:p>
        </p:txBody>
      </p:sp>
      <p:sp>
        <p:nvSpPr>
          <p:cNvPr id="87" name="Google Shape;87;p19"/>
          <p:cNvSpPr txBox="1"/>
          <p:nvPr>
            <p:ph idx="1" type="body"/>
          </p:nvPr>
        </p:nvSpPr>
        <p:spPr>
          <a:xfrm>
            <a:off x="311700" y="1152475"/>
            <a:ext cx="4851600" cy="3885600"/>
          </a:xfrm>
          <a:prstGeom prst="rect">
            <a:avLst/>
          </a:prstGeom>
        </p:spPr>
        <p:txBody>
          <a:bodyPr anchorCtr="0" anchor="t" bIns="91425" lIns="91425" spcFirstLastPara="1" rIns="91425" wrap="square" tIns="91425">
            <a:noAutofit/>
          </a:bodyPr>
          <a:lstStyle/>
          <a:p>
            <a:pPr indent="0" lvl="0" marL="0" rtl="0" algn="just">
              <a:lnSpc>
                <a:spcPct val="100000"/>
              </a:lnSpc>
              <a:spcBef>
                <a:spcPts val="0"/>
              </a:spcBef>
              <a:spcAft>
                <a:spcPts val="0"/>
              </a:spcAft>
              <a:buNone/>
            </a:pPr>
            <a:r>
              <a:rPr b="1" lang="en">
                <a:solidFill>
                  <a:schemeClr val="dk2"/>
                </a:solidFill>
                <a:highlight>
                  <a:srgbClr val="FFFFFF"/>
                </a:highlight>
                <a:latin typeface="Times New Roman"/>
                <a:ea typeface="Times New Roman"/>
                <a:cs typeface="Times New Roman"/>
                <a:sym typeface="Times New Roman"/>
              </a:rPr>
              <a:t>Study done by National Institute of Allergy and Infectious Diseases - </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lnSpc>
                <a:spcPct val="100000"/>
              </a:lnSpc>
              <a:spcBef>
                <a:spcPts val="16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One of the silver linings of this pandemic</a:t>
            </a:r>
            <a:endParaRPr b="1">
              <a:solidFill>
                <a:schemeClr val="dk2"/>
              </a:solidFill>
              <a:latin typeface="Times New Roman"/>
              <a:ea typeface="Times New Roman"/>
              <a:cs typeface="Times New Roman"/>
              <a:sym typeface="Times New Roman"/>
            </a:endParaRPr>
          </a:p>
          <a:p>
            <a:pPr indent="-342900" lvl="0" marL="457200" rtl="0" algn="just">
              <a:lnSpc>
                <a:spcPct val="100000"/>
              </a:lnSpc>
              <a:spcBef>
                <a:spcPts val="1600"/>
              </a:spcBef>
              <a:spcAft>
                <a:spcPts val="0"/>
              </a:spcAft>
              <a:buClr>
                <a:schemeClr val="dk2"/>
              </a:buClr>
              <a:buSzPts val="1800"/>
              <a:buFont typeface="Times New Roman"/>
              <a:buChar char="●"/>
            </a:pPr>
            <a:r>
              <a:rPr b="1" lang="en">
                <a:solidFill>
                  <a:schemeClr val="dk2"/>
                </a:solidFill>
                <a:latin typeface="Times New Roman"/>
                <a:ea typeface="Times New Roman"/>
                <a:cs typeface="Times New Roman"/>
                <a:sym typeface="Times New Roman"/>
              </a:rPr>
              <a:t>Offer more effective protection against coronavirus than masks and should be worn by the public whenever they leave home.</a:t>
            </a:r>
            <a:endParaRPr b="1">
              <a:solidFill>
                <a:schemeClr val="dk2"/>
              </a:solidFill>
              <a:latin typeface="Times New Roman"/>
              <a:ea typeface="Times New Roman"/>
              <a:cs typeface="Times New Roman"/>
              <a:sym typeface="Times New Roman"/>
            </a:endParaRPr>
          </a:p>
          <a:p>
            <a:pPr indent="-342900" lvl="0" marL="457200" rtl="0" algn="just">
              <a:lnSpc>
                <a:spcPct val="100000"/>
              </a:lnSpc>
              <a:spcBef>
                <a:spcPts val="10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More effective than masks at protecting the eyes, nose and mouth from Covid-19 infection</a:t>
            </a:r>
            <a:endParaRPr b="1">
              <a:solidFill>
                <a:schemeClr val="dk2"/>
              </a:solidFill>
              <a:latin typeface="Times New Roman"/>
              <a:ea typeface="Times New Roman"/>
              <a:cs typeface="Times New Roman"/>
              <a:sym typeface="Times New Roman"/>
            </a:endParaRPr>
          </a:p>
          <a:p>
            <a:pPr indent="0" lvl="0" marL="457200" rtl="0" algn="just">
              <a:lnSpc>
                <a:spcPct val="100000"/>
              </a:lnSpc>
              <a:spcBef>
                <a:spcPts val="1600"/>
              </a:spcBef>
              <a:spcAft>
                <a:spcPts val="1600"/>
              </a:spcAft>
              <a:buNone/>
            </a:pPr>
            <a:r>
              <a:t/>
            </a:r>
            <a:endParaRPr b="1">
              <a:solidFill>
                <a:schemeClr val="dk2"/>
              </a:solidFill>
              <a:highlight>
                <a:srgbClr val="FFFFFF"/>
              </a:highlight>
              <a:latin typeface="Times New Roman"/>
              <a:ea typeface="Times New Roman"/>
              <a:cs typeface="Times New Roman"/>
              <a:sym typeface="Times New Roman"/>
            </a:endParaRPr>
          </a:p>
        </p:txBody>
      </p:sp>
      <p:pic>
        <p:nvPicPr>
          <p:cNvPr id="88" name="Google Shape;88;p19"/>
          <p:cNvPicPr preferRelativeResize="0"/>
          <p:nvPr/>
        </p:nvPicPr>
        <p:blipFill>
          <a:blip r:embed="rId3">
            <a:alphaModFix/>
          </a:blip>
          <a:stretch>
            <a:fillRect/>
          </a:stretch>
        </p:blipFill>
        <p:spPr>
          <a:xfrm>
            <a:off x="5315700" y="1220825"/>
            <a:ext cx="3601100" cy="3601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20"/>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Proposed Solution</a:t>
            </a:r>
            <a:endParaRPr/>
          </a:p>
        </p:txBody>
      </p:sp>
      <p:sp>
        <p:nvSpPr>
          <p:cNvPr id="94" name="Google Shape;94;p20"/>
          <p:cNvSpPr txBox="1"/>
          <p:nvPr>
            <p:ph idx="1" type="body"/>
          </p:nvPr>
        </p:nvSpPr>
        <p:spPr>
          <a:xfrm>
            <a:off x="616500" y="1152475"/>
            <a:ext cx="4851600" cy="3885600"/>
          </a:xfrm>
          <a:prstGeom prst="rect">
            <a:avLst/>
          </a:prstGeom>
        </p:spPr>
        <p:txBody>
          <a:bodyPr anchorCtr="0" anchor="t" bIns="91425" lIns="91425" spcFirstLastPara="1" rIns="91425" wrap="square" tIns="91425">
            <a:noAutofit/>
          </a:bodyPr>
          <a:lstStyle/>
          <a:p>
            <a:pPr indent="-342900" lvl="0" marL="457200" rtl="0" algn="just">
              <a:spcBef>
                <a:spcPts val="1200"/>
              </a:spcBef>
              <a:spcAft>
                <a:spcPts val="0"/>
              </a:spcAft>
              <a:buClr>
                <a:schemeClr val="dk2"/>
              </a:buClr>
              <a:buSzPts val="1800"/>
              <a:buFont typeface="Times New Roman"/>
              <a:buChar char="●"/>
            </a:pPr>
            <a:r>
              <a:rPr b="1" lang="en">
                <a:solidFill>
                  <a:schemeClr val="dk2"/>
                </a:solidFill>
                <a:latin typeface="Times New Roman"/>
                <a:ea typeface="Times New Roman"/>
                <a:cs typeface="Times New Roman"/>
                <a:sym typeface="Times New Roman"/>
              </a:rPr>
              <a:t>A cap whose shade converts into a face shield when it detects a presence of human within 6ft radius from the user and notifies the user.</a:t>
            </a:r>
            <a:endParaRPr b="1">
              <a:solidFill>
                <a:schemeClr val="dk2"/>
              </a:solidFill>
              <a:latin typeface="Times New Roman"/>
              <a:ea typeface="Times New Roman"/>
              <a:cs typeface="Times New Roman"/>
              <a:sym typeface="Times New Roman"/>
            </a:endParaRPr>
          </a:p>
          <a:p>
            <a:pPr indent="-342900" lvl="0" marL="457200" rtl="0" algn="just">
              <a:lnSpc>
                <a:spcPct val="100000"/>
              </a:lnSpc>
              <a:spcBef>
                <a:spcPts val="10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Some adjustments for the prototype</a:t>
            </a:r>
            <a:endParaRPr b="1">
              <a:solidFill>
                <a:schemeClr val="dk2"/>
              </a:solidFill>
              <a:highlight>
                <a:srgbClr val="FFFFFF"/>
              </a:highlight>
              <a:latin typeface="Times New Roman"/>
              <a:ea typeface="Times New Roman"/>
              <a:cs typeface="Times New Roman"/>
              <a:sym typeface="Times New Roman"/>
            </a:endParaRPr>
          </a:p>
          <a:p>
            <a:pPr indent="0" lvl="0" marL="457200" rtl="0" algn="just">
              <a:lnSpc>
                <a:spcPct val="100000"/>
              </a:lnSpc>
              <a:spcBef>
                <a:spcPts val="1600"/>
              </a:spcBef>
              <a:spcAft>
                <a:spcPts val="1600"/>
              </a:spcAft>
              <a:buNone/>
            </a:pPr>
            <a:r>
              <a:t/>
            </a:r>
            <a:endParaRPr b="1">
              <a:solidFill>
                <a:schemeClr val="dk2"/>
              </a:solidFill>
              <a:highlight>
                <a:srgbClr val="FFFFFF"/>
              </a:highlight>
              <a:latin typeface="Times New Roman"/>
              <a:ea typeface="Times New Roman"/>
              <a:cs typeface="Times New Roman"/>
              <a:sym typeface="Times New Roman"/>
            </a:endParaRPr>
          </a:p>
        </p:txBody>
      </p:sp>
      <p:pic>
        <p:nvPicPr>
          <p:cNvPr id="95" name="Google Shape;95;p20"/>
          <p:cNvPicPr preferRelativeResize="0"/>
          <p:nvPr/>
        </p:nvPicPr>
        <p:blipFill rotWithShape="1">
          <a:blip r:embed="rId3">
            <a:alphaModFix/>
          </a:blip>
          <a:srcRect b="9828" l="0" r="0" t="-3435"/>
          <a:stretch/>
        </p:blipFill>
        <p:spPr>
          <a:xfrm>
            <a:off x="6707125" y="1010725"/>
            <a:ext cx="2046950" cy="1852486"/>
          </a:xfrm>
          <a:prstGeom prst="rect">
            <a:avLst/>
          </a:prstGeom>
          <a:noFill/>
          <a:ln>
            <a:noFill/>
          </a:ln>
        </p:spPr>
      </p:pic>
      <p:pic>
        <p:nvPicPr>
          <p:cNvPr id="96" name="Google Shape;96;p20"/>
          <p:cNvPicPr preferRelativeResize="0"/>
          <p:nvPr/>
        </p:nvPicPr>
        <p:blipFill>
          <a:blip r:embed="rId4">
            <a:alphaModFix/>
          </a:blip>
          <a:stretch>
            <a:fillRect/>
          </a:stretch>
        </p:blipFill>
        <p:spPr>
          <a:xfrm>
            <a:off x="6531201" y="3013396"/>
            <a:ext cx="2398798" cy="16620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1"/>
          <p:cNvSpPr txBox="1"/>
          <p:nvPr>
            <p:ph type="title"/>
          </p:nvPr>
        </p:nvSpPr>
        <p:spPr>
          <a:xfrm>
            <a:off x="311700" y="2164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device</a:t>
            </a:r>
            <a:endParaRPr/>
          </a:p>
        </p:txBody>
      </p:sp>
      <p:sp>
        <p:nvSpPr>
          <p:cNvPr id="102" name="Google Shape;102;p21"/>
          <p:cNvSpPr txBox="1"/>
          <p:nvPr>
            <p:ph idx="1" type="body"/>
          </p:nvPr>
        </p:nvSpPr>
        <p:spPr>
          <a:xfrm>
            <a:off x="311700" y="771475"/>
            <a:ext cx="4851600" cy="3885600"/>
          </a:xfrm>
          <a:prstGeom prst="rect">
            <a:avLst/>
          </a:prstGeom>
        </p:spPr>
        <p:txBody>
          <a:bodyPr anchorCtr="0" anchor="t" bIns="91425" lIns="91425" spcFirstLastPara="1" rIns="91425" wrap="square" tIns="91425">
            <a:noAutofit/>
          </a:bodyPr>
          <a:lstStyle/>
          <a:p>
            <a:pPr indent="-342900" lvl="0" marL="457200" rtl="0" algn="just">
              <a:spcBef>
                <a:spcPts val="12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Detection of human motion using PIR Sensor</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10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Measurement of actual distance of human movement from the user using ultrasonic</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10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Face shield flap actuated by servo with user defined angle using an encoder</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12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Notifies user about the criticality of the distance based on LED brightness and vibration intensity of vibration motors</a:t>
            </a:r>
            <a:endParaRPr b="1">
              <a:solidFill>
                <a:schemeClr val="dk2"/>
              </a:solidFill>
              <a:highlight>
                <a:srgbClr val="FFFFFF"/>
              </a:highlight>
              <a:latin typeface="Times New Roman"/>
              <a:ea typeface="Times New Roman"/>
              <a:cs typeface="Times New Roman"/>
              <a:sym typeface="Times New Roman"/>
            </a:endParaRPr>
          </a:p>
          <a:p>
            <a:pPr indent="0" lvl="0" marL="0" rtl="0" algn="just">
              <a:spcBef>
                <a:spcPts val="1200"/>
              </a:spcBef>
              <a:spcAft>
                <a:spcPts val="0"/>
              </a:spcAft>
              <a:buNone/>
            </a:pPr>
            <a:r>
              <a:t/>
            </a:r>
            <a:endParaRPr b="1">
              <a:solidFill>
                <a:schemeClr val="dk2"/>
              </a:solidFill>
              <a:highlight>
                <a:srgbClr val="FFFFFF"/>
              </a:highlight>
              <a:latin typeface="Times New Roman"/>
              <a:ea typeface="Times New Roman"/>
              <a:cs typeface="Times New Roman"/>
              <a:sym typeface="Times New Roman"/>
            </a:endParaRPr>
          </a:p>
          <a:p>
            <a:pPr indent="0" lvl="0" marL="457200" rtl="0" algn="just">
              <a:lnSpc>
                <a:spcPct val="100000"/>
              </a:lnSpc>
              <a:spcBef>
                <a:spcPts val="1200"/>
              </a:spcBef>
              <a:spcAft>
                <a:spcPts val="1600"/>
              </a:spcAft>
              <a:buNone/>
            </a:pPr>
            <a:r>
              <a:t/>
            </a:r>
            <a:endParaRPr b="1">
              <a:solidFill>
                <a:schemeClr val="dk2"/>
              </a:solidFill>
              <a:highlight>
                <a:srgbClr val="FFFFFF"/>
              </a:highlight>
              <a:latin typeface="Times New Roman"/>
              <a:ea typeface="Times New Roman"/>
              <a:cs typeface="Times New Roman"/>
              <a:sym typeface="Times New Roman"/>
            </a:endParaRPr>
          </a:p>
        </p:txBody>
      </p:sp>
      <p:pic>
        <p:nvPicPr>
          <p:cNvPr id="103" name="Google Shape;103;p21"/>
          <p:cNvPicPr preferRelativeResize="0"/>
          <p:nvPr/>
        </p:nvPicPr>
        <p:blipFill>
          <a:blip r:embed="rId3">
            <a:alphaModFix/>
          </a:blip>
          <a:stretch>
            <a:fillRect/>
          </a:stretch>
        </p:blipFill>
        <p:spPr>
          <a:xfrm>
            <a:off x="5295625" y="1369825"/>
            <a:ext cx="3675900" cy="254693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2"/>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Bill of Material</a:t>
            </a:r>
            <a:endParaRPr/>
          </a:p>
        </p:txBody>
      </p:sp>
      <p:sp>
        <p:nvSpPr>
          <p:cNvPr id="109" name="Google Shape;109;p22"/>
          <p:cNvSpPr txBox="1"/>
          <p:nvPr>
            <p:ph idx="1" type="body"/>
          </p:nvPr>
        </p:nvSpPr>
        <p:spPr>
          <a:xfrm>
            <a:off x="311700" y="1152475"/>
            <a:ext cx="4851600" cy="3885600"/>
          </a:xfrm>
          <a:prstGeom prst="rect">
            <a:avLst/>
          </a:prstGeom>
        </p:spPr>
        <p:txBody>
          <a:bodyPr anchorCtr="0" anchor="t" bIns="91425" lIns="91425" spcFirstLastPara="1" rIns="91425" wrap="square" tIns="91425">
            <a:noAutofit/>
          </a:bodyPr>
          <a:lstStyle/>
          <a:p>
            <a:pPr indent="0" lvl="0" marL="457200" rtl="0" algn="just">
              <a:spcBef>
                <a:spcPts val="1200"/>
              </a:spcBef>
              <a:spcAft>
                <a:spcPts val="0"/>
              </a:spcAft>
              <a:buNone/>
            </a:pPr>
            <a:r>
              <a:t/>
            </a:r>
            <a:endParaRPr b="1">
              <a:solidFill>
                <a:schemeClr val="dk2"/>
              </a:solidFill>
              <a:highlight>
                <a:srgbClr val="FFFFFF"/>
              </a:highlight>
              <a:latin typeface="Times New Roman"/>
              <a:ea typeface="Times New Roman"/>
              <a:cs typeface="Times New Roman"/>
              <a:sym typeface="Times New Roman"/>
            </a:endParaRPr>
          </a:p>
          <a:p>
            <a:pPr indent="0" lvl="0" marL="0" rtl="0" algn="just">
              <a:spcBef>
                <a:spcPts val="1200"/>
              </a:spcBef>
              <a:spcAft>
                <a:spcPts val="0"/>
              </a:spcAft>
              <a:buNone/>
            </a:pPr>
            <a:r>
              <a:t/>
            </a:r>
            <a:endParaRPr b="1">
              <a:solidFill>
                <a:schemeClr val="dk2"/>
              </a:solidFill>
              <a:highlight>
                <a:srgbClr val="FFFFFF"/>
              </a:highlight>
              <a:latin typeface="Times New Roman"/>
              <a:ea typeface="Times New Roman"/>
              <a:cs typeface="Times New Roman"/>
              <a:sym typeface="Times New Roman"/>
            </a:endParaRPr>
          </a:p>
          <a:p>
            <a:pPr indent="0" lvl="0" marL="457200" rtl="0" algn="just">
              <a:lnSpc>
                <a:spcPct val="100000"/>
              </a:lnSpc>
              <a:spcBef>
                <a:spcPts val="1200"/>
              </a:spcBef>
              <a:spcAft>
                <a:spcPts val="1600"/>
              </a:spcAft>
              <a:buNone/>
            </a:pPr>
            <a:r>
              <a:t/>
            </a:r>
            <a:endParaRPr b="1">
              <a:solidFill>
                <a:schemeClr val="dk2"/>
              </a:solidFill>
              <a:highlight>
                <a:srgbClr val="FFFFFF"/>
              </a:highlight>
              <a:latin typeface="Times New Roman"/>
              <a:ea typeface="Times New Roman"/>
              <a:cs typeface="Times New Roman"/>
              <a:sym typeface="Times New Roman"/>
            </a:endParaRPr>
          </a:p>
        </p:txBody>
      </p:sp>
      <p:pic>
        <p:nvPicPr>
          <p:cNvPr id="110" name="Google Shape;110;p22"/>
          <p:cNvPicPr preferRelativeResize="0"/>
          <p:nvPr/>
        </p:nvPicPr>
        <p:blipFill>
          <a:blip r:embed="rId3">
            <a:alphaModFix/>
          </a:blip>
          <a:stretch>
            <a:fillRect/>
          </a:stretch>
        </p:blipFill>
        <p:spPr>
          <a:xfrm>
            <a:off x="1755638" y="1390150"/>
            <a:ext cx="5632728" cy="30114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3"/>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Simulation Prototype</a:t>
            </a:r>
            <a:endParaRPr/>
          </a:p>
        </p:txBody>
      </p:sp>
      <p:pic>
        <p:nvPicPr>
          <p:cNvPr id="116" name="Google Shape;116;p23"/>
          <p:cNvPicPr preferRelativeResize="0"/>
          <p:nvPr/>
        </p:nvPicPr>
        <p:blipFill>
          <a:blip r:embed="rId3">
            <a:alphaModFix/>
          </a:blip>
          <a:stretch>
            <a:fillRect/>
          </a:stretch>
        </p:blipFill>
        <p:spPr>
          <a:xfrm>
            <a:off x="5342450" y="1319625"/>
            <a:ext cx="3200400" cy="3486150"/>
          </a:xfrm>
          <a:prstGeom prst="rect">
            <a:avLst/>
          </a:prstGeom>
          <a:noFill/>
          <a:ln>
            <a:noFill/>
          </a:ln>
        </p:spPr>
      </p:pic>
      <p:sp>
        <p:nvSpPr>
          <p:cNvPr id="117" name="Google Shape;117;p23"/>
          <p:cNvSpPr txBox="1"/>
          <p:nvPr>
            <p:ph idx="1" type="body"/>
          </p:nvPr>
        </p:nvSpPr>
        <p:spPr>
          <a:xfrm>
            <a:off x="311700" y="1152475"/>
            <a:ext cx="4851600" cy="3885600"/>
          </a:xfrm>
          <a:prstGeom prst="rect">
            <a:avLst/>
          </a:prstGeom>
        </p:spPr>
        <p:txBody>
          <a:bodyPr anchorCtr="0" anchor="t" bIns="91425" lIns="91425" spcFirstLastPara="1" rIns="91425" wrap="square" tIns="91425">
            <a:noAutofit/>
          </a:bodyPr>
          <a:lstStyle/>
          <a:p>
            <a:pPr indent="0" lvl="0" marL="0" rtl="0" algn="just">
              <a:spcBef>
                <a:spcPts val="1000"/>
              </a:spcBef>
              <a:spcAft>
                <a:spcPts val="0"/>
              </a:spcAft>
              <a:buNone/>
            </a:pPr>
            <a:r>
              <a:rPr b="1" lang="en">
                <a:solidFill>
                  <a:schemeClr val="dk2"/>
                </a:solidFill>
                <a:highlight>
                  <a:srgbClr val="FFFFFF"/>
                </a:highlight>
                <a:latin typeface="Times New Roman"/>
                <a:ea typeface="Times New Roman"/>
                <a:cs typeface="Times New Roman"/>
                <a:sym typeface="Times New Roman"/>
              </a:rPr>
              <a:t>Following components are used in the simulation:</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10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Arduino UNO</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10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LCD Display</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10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Passive Infrared Sensor (PIR Sensor)</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10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Ultrasonic Sensor</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10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Vibration Motor</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10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Servo Motor</a:t>
            </a:r>
            <a:endParaRPr b="1">
              <a:solidFill>
                <a:schemeClr val="dk2"/>
              </a:solidFill>
              <a:highlight>
                <a:srgbClr val="FFFFFF"/>
              </a:highlight>
              <a:latin typeface="Times New Roman"/>
              <a:ea typeface="Times New Roman"/>
              <a:cs typeface="Times New Roman"/>
              <a:sym typeface="Times New Roman"/>
            </a:endParaRPr>
          </a:p>
          <a:p>
            <a:pPr indent="0" lvl="0" marL="0" rtl="0" algn="just">
              <a:spcBef>
                <a:spcPts val="1200"/>
              </a:spcBef>
              <a:spcAft>
                <a:spcPts val="0"/>
              </a:spcAft>
              <a:buNone/>
            </a:pPr>
            <a:r>
              <a:t/>
            </a:r>
            <a:endParaRPr b="1">
              <a:solidFill>
                <a:schemeClr val="dk2"/>
              </a:solidFill>
              <a:highlight>
                <a:srgbClr val="FFFFFF"/>
              </a:highlight>
              <a:latin typeface="Times New Roman"/>
              <a:ea typeface="Times New Roman"/>
              <a:cs typeface="Times New Roman"/>
              <a:sym typeface="Times New Roman"/>
            </a:endParaRPr>
          </a:p>
          <a:p>
            <a:pPr indent="0" lvl="0" marL="0" rtl="0" algn="just">
              <a:spcBef>
                <a:spcPts val="1200"/>
              </a:spcBef>
              <a:spcAft>
                <a:spcPts val="0"/>
              </a:spcAft>
              <a:buNone/>
            </a:pPr>
            <a:r>
              <a:t/>
            </a:r>
            <a:endParaRPr b="1">
              <a:solidFill>
                <a:schemeClr val="dk2"/>
              </a:solidFill>
              <a:highlight>
                <a:srgbClr val="FFFFFF"/>
              </a:highlight>
              <a:latin typeface="Times New Roman"/>
              <a:ea typeface="Times New Roman"/>
              <a:cs typeface="Times New Roman"/>
              <a:sym typeface="Times New Roman"/>
            </a:endParaRPr>
          </a:p>
          <a:p>
            <a:pPr indent="0" lvl="0" marL="457200" rtl="0" algn="just">
              <a:lnSpc>
                <a:spcPct val="100000"/>
              </a:lnSpc>
              <a:spcBef>
                <a:spcPts val="1200"/>
              </a:spcBef>
              <a:spcAft>
                <a:spcPts val="1600"/>
              </a:spcAft>
              <a:buNone/>
            </a:pPr>
            <a:r>
              <a:t/>
            </a:r>
            <a:endParaRPr b="1">
              <a:solidFill>
                <a:schemeClr val="dk2"/>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4"/>
          <p:cNvSpPr txBox="1"/>
          <p:nvPr>
            <p:ph type="title"/>
          </p:nvPr>
        </p:nvSpPr>
        <p:spPr>
          <a:xfrm>
            <a:off x="311700" y="4450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Simulation Prototype</a:t>
            </a:r>
            <a:endParaRPr/>
          </a:p>
        </p:txBody>
      </p:sp>
      <p:pic>
        <p:nvPicPr>
          <p:cNvPr id="123" name="Google Shape;123;p24" title="Simulation of Social Distancing Device for COVID 19">
            <a:hlinkClick r:id="rId3"/>
          </p:cNvPr>
          <p:cNvPicPr preferRelativeResize="0"/>
          <p:nvPr/>
        </p:nvPicPr>
        <p:blipFill>
          <a:blip r:embed="rId4">
            <a:alphaModFix/>
          </a:blip>
          <a:stretch>
            <a:fillRect/>
          </a:stretch>
        </p:blipFill>
        <p:spPr>
          <a:xfrm>
            <a:off x="2038463" y="1068425"/>
            <a:ext cx="5067074" cy="3800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5"/>
          <p:cNvSpPr txBox="1"/>
          <p:nvPr>
            <p:ph type="title"/>
          </p:nvPr>
        </p:nvSpPr>
        <p:spPr>
          <a:xfrm>
            <a:off x="311700" y="216425"/>
            <a:ext cx="8520600" cy="62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Hardware Prototype</a:t>
            </a:r>
            <a:endParaRPr/>
          </a:p>
        </p:txBody>
      </p:sp>
      <p:sp>
        <p:nvSpPr>
          <p:cNvPr id="129" name="Google Shape;129;p25"/>
          <p:cNvSpPr txBox="1"/>
          <p:nvPr>
            <p:ph idx="1" type="body"/>
          </p:nvPr>
        </p:nvSpPr>
        <p:spPr>
          <a:xfrm>
            <a:off x="311700" y="847675"/>
            <a:ext cx="3797400" cy="3885600"/>
          </a:xfrm>
          <a:prstGeom prst="rect">
            <a:avLst/>
          </a:prstGeom>
        </p:spPr>
        <p:txBody>
          <a:bodyPr anchorCtr="0" anchor="t" bIns="91425" lIns="91425" spcFirstLastPara="1" rIns="91425" wrap="square" tIns="91425">
            <a:noAutofit/>
          </a:bodyPr>
          <a:lstStyle/>
          <a:p>
            <a:pPr indent="0" lvl="0" marL="0" rtl="0" algn="just">
              <a:spcBef>
                <a:spcPts val="800"/>
              </a:spcBef>
              <a:spcAft>
                <a:spcPts val="0"/>
              </a:spcAft>
              <a:buNone/>
            </a:pPr>
            <a:r>
              <a:rPr b="1" lang="en">
                <a:solidFill>
                  <a:schemeClr val="dk2"/>
                </a:solidFill>
                <a:highlight>
                  <a:srgbClr val="FFFFFF"/>
                </a:highlight>
                <a:latin typeface="Times New Roman"/>
                <a:ea typeface="Times New Roman"/>
                <a:cs typeface="Times New Roman"/>
                <a:sym typeface="Times New Roman"/>
              </a:rPr>
              <a:t>Following components are used in the prototype:</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120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Propeller Activity board</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Passive Infrared Sensor (PIR Sensor)</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Ultrasonic Sensor (HS-SR04)</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Servo Motor</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LED (On-board LEDs (Pin 26 and Pin 27) are used as well)</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Rotary Encoder</a:t>
            </a:r>
            <a:endParaRPr b="1">
              <a:solidFill>
                <a:schemeClr val="dk2"/>
              </a:solidFill>
              <a:highlight>
                <a:srgbClr val="FFFFFF"/>
              </a:highlight>
              <a:latin typeface="Times New Roman"/>
              <a:ea typeface="Times New Roman"/>
              <a:cs typeface="Times New Roman"/>
              <a:sym typeface="Times New Roman"/>
            </a:endParaRPr>
          </a:p>
          <a:p>
            <a:pPr indent="-342900" lvl="0" marL="457200" rtl="0" algn="just">
              <a:spcBef>
                <a:spcPts val="0"/>
              </a:spcBef>
              <a:spcAft>
                <a:spcPts val="0"/>
              </a:spcAft>
              <a:buClr>
                <a:schemeClr val="dk2"/>
              </a:buClr>
              <a:buSzPts val="1800"/>
              <a:buFont typeface="Times New Roman"/>
              <a:buChar char="●"/>
            </a:pPr>
            <a:r>
              <a:rPr b="1" lang="en">
                <a:solidFill>
                  <a:schemeClr val="dk2"/>
                </a:solidFill>
                <a:highlight>
                  <a:srgbClr val="FFFFFF"/>
                </a:highlight>
                <a:latin typeface="Times New Roman"/>
                <a:ea typeface="Times New Roman"/>
                <a:cs typeface="Times New Roman"/>
                <a:sym typeface="Times New Roman"/>
              </a:rPr>
              <a:t>Push Buttons</a:t>
            </a:r>
            <a:endParaRPr b="1">
              <a:solidFill>
                <a:schemeClr val="dk2"/>
              </a:solidFill>
              <a:highlight>
                <a:srgbClr val="FFFFFF"/>
              </a:highlight>
              <a:latin typeface="Times New Roman"/>
              <a:ea typeface="Times New Roman"/>
              <a:cs typeface="Times New Roman"/>
              <a:sym typeface="Times New Roman"/>
            </a:endParaRPr>
          </a:p>
          <a:p>
            <a:pPr indent="0" lvl="0" marL="0" rtl="0" algn="just">
              <a:spcBef>
                <a:spcPts val="1200"/>
              </a:spcBef>
              <a:spcAft>
                <a:spcPts val="0"/>
              </a:spcAft>
              <a:buNone/>
            </a:pPr>
            <a:r>
              <a:t/>
            </a:r>
            <a:endParaRPr b="1">
              <a:solidFill>
                <a:schemeClr val="dk2"/>
              </a:solidFill>
              <a:highlight>
                <a:srgbClr val="FFFFFF"/>
              </a:highlight>
              <a:latin typeface="Times New Roman"/>
              <a:ea typeface="Times New Roman"/>
              <a:cs typeface="Times New Roman"/>
              <a:sym typeface="Times New Roman"/>
            </a:endParaRPr>
          </a:p>
          <a:p>
            <a:pPr indent="0" lvl="0" marL="0" rtl="0" algn="just">
              <a:spcBef>
                <a:spcPts val="1200"/>
              </a:spcBef>
              <a:spcAft>
                <a:spcPts val="0"/>
              </a:spcAft>
              <a:buNone/>
            </a:pPr>
            <a:r>
              <a:t/>
            </a:r>
            <a:endParaRPr b="1">
              <a:solidFill>
                <a:schemeClr val="dk2"/>
              </a:solidFill>
              <a:highlight>
                <a:srgbClr val="FFFFFF"/>
              </a:highlight>
              <a:latin typeface="Times New Roman"/>
              <a:ea typeface="Times New Roman"/>
              <a:cs typeface="Times New Roman"/>
              <a:sym typeface="Times New Roman"/>
            </a:endParaRPr>
          </a:p>
          <a:p>
            <a:pPr indent="0" lvl="0" marL="457200" rtl="0" algn="just">
              <a:lnSpc>
                <a:spcPct val="100000"/>
              </a:lnSpc>
              <a:spcBef>
                <a:spcPts val="1200"/>
              </a:spcBef>
              <a:spcAft>
                <a:spcPts val="1600"/>
              </a:spcAft>
              <a:buNone/>
            </a:pPr>
            <a:r>
              <a:t/>
            </a:r>
            <a:endParaRPr b="1">
              <a:solidFill>
                <a:schemeClr val="dk2"/>
              </a:solidFill>
              <a:highlight>
                <a:srgbClr val="FFFFFF"/>
              </a:highlight>
              <a:latin typeface="Times New Roman"/>
              <a:ea typeface="Times New Roman"/>
              <a:cs typeface="Times New Roman"/>
              <a:sym typeface="Times New Roman"/>
            </a:endParaRPr>
          </a:p>
        </p:txBody>
      </p:sp>
      <p:pic>
        <p:nvPicPr>
          <p:cNvPr id="130" name="Google Shape;130;p25"/>
          <p:cNvPicPr preferRelativeResize="0"/>
          <p:nvPr/>
        </p:nvPicPr>
        <p:blipFill>
          <a:blip r:embed="rId3">
            <a:alphaModFix/>
          </a:blip>
          <a:stretch>
            <a:fillRect/>
          </a:stretch>
        </p:blipFill>
        <p:spPr>
          <a:xfrm>
            <a:off x="5203203" y="1324566"/>
            <a:ext cx="2730600" cy="35414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